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87" r:id="rId2"/>
    <p:sldId id="392" r:id="rId3"/>
    <p:sldId id="334" r:id="rId4"/>
    <p:sldId id="340" r:id="rId5"/>
    <p:sldId id="341" r:id="rId6"/>
    <p:sldId id="342" r:id="rId7"/>
    <p:sldId id="344" r:id="rId8"/>
    <p:sldId id="345" r:id="rId9"/>
    <p:sldId id="347" r:id="rId10"/>
    <p:sldId id="348" r:id="rId11"/>
    <p:sldId id="352" r:id="rId12"/>
    <p:sldId id="389" r:id="rId13"/>
    <p:sldId id="390" r:id="rId14"/>
    <p:sldId id="350" r:id="rId15"/>
    <p:sldId id="354" r:id="rId16"/>
    <p:sldId id="349" r:id="rId17"/>
    <p:sldId id="356" r:id="rId18"/>
    <p:sldId id="361" r:id="rId19"/>
    <p:sldId id="357" r:id="rId20"/>
    <p:sldId id="358" r:id="rId21"/>
    <p:sldId id="391" r:id="rId22"/>
    <p:sldId id="359" r:id="rId23"/>
    <p:sldId id="360" r:id="rId24"/>
    <p:sldId id="362" r:id="rId25"/>
    <p:sldId id="363" r:id="rId26"/>
    <p:sldId id="364" r:id="rId27"/>
    <p:sldId id="365" r:id="rId28"/>
    <p:sldId id="366" r:id="rId29"/>
    <p:sldId id="367" r:id="rId30"/>
    <p:sldId id="369" r:id="rId31"/>
    <p:sldId id="368" r:id="rId32"/>
    <p:sldId id="370" r:id="rId33"/>
    <p:sldId id="371" r:id="rId34"/>
    <p:sldId id="372" r:id="rId35"/>
    <p:sldId id="373" r:id="rId36"/>
    <p:sldId id="374" r:id="rId37"/>
    <p:sldId id="375" r:id="rId38"/>
    <p:sldId id="376" r:id="rId39"/>
    <p:sldId id="377" r:id="rId40"/>
    <p:sldId id="379" r:id="rId41"/>
    <p:sldId id="381" r:id="rId42"/>
    <p:sldId id="383" r:id="rId43"/>
    <p:sldId id="382" r:id="rId44"/>
    <p:sldId id="384" r:id="rId45"/>
    <p:sldId id="385" r:id="rId46"/>
    <p:sldId id="386" r:id="rId47"/>
    <p:sldId id="388" r:id="rId4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28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8" autoAdjust="0"/>
    <p:restoredTop sz="94660"/>
  </p:normalViewPr>
  <p:slideViewPr>
    <p:cSldViewPr snapToGrid="0">
      <p:cViewPr varScale="1">
        <p:scale>
          <a:sx n="93" d="100"/>
          <a:sy n="93" d="100"/>
        </p:scale>
        <p:origin x="302" y="8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4C20C9-D071-4B57-B50C-CD41F5F4F807}" type="datetimeFigureOut">
              <a:rPr lang="es-ES" smtClean="0"/>
              <a:t>14/10/2024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8B652-CB85-48DE-9832-517299FA90D1}" type="slidenum">
              <a:rPr lang="es-ES" smtClean="0"/>
              <a:t>‹Nº›</a:t>
            </a:fld>
            <a:endParaRPr lang="es-ES"/>
          </a:p>
        </p:txBody>
      </p:sp>
    </p:spTree>
    <p:extLst>
      <p:ext uri="{BB962C8B-B14F-4D97-AF65-F5344CB8AC3E}">
        <p14:creationId xmlns:p14="http://schemas.microsoft.com/office/powerpoint/2010/main" val="1554194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CDA48-DBF5-7817-3CB4-F3B1D51A30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2CA9F44-9A19-8CC5-05CD-5DDCCF1FB1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E1CC59A-313D-42E6-FA56-9A9B0E9AE960}"/>
              </a:ext>
            </a:extLst>
          </p:cNvPr>
          <p:cNvSpPr>
            <a:spLocks noGrp="1"/>
          </p:cNvSpPr>
          <p:nvPr>
            <p:ph type="dt" sz="half" idx="10"/>
          </p:nvPr>
        </p:nvSpPr>
        <p:spPr/>
        <p:txBody>
          <a:bodyPr/>
          <a:lstStyle/>
          <a:p>
            <a:fld id="{4304BCAC-BB2A-4FA4-AAEB-3933B92CDB7D}" type="datetimeFigureOut">
              <a:rPr lang="es-ES" smtClean="0"/>
              <a:t>14/10/2024</a:t>
            </a:fld>
            <a:endParaRPr lang="es-ES"/>
          </a:p>
        </p:txBody>
      </p:sp>
      <p:sp>
        <p:nvSpPr>
          <p:cNvPr id="5" name="Marcador de pie de página 4">
            <a:extLst>
              <a:ext uri="{FF2B5EF4-FFF2-40B4-BE49-F238E27FC236}">
                <a16:creationId xmlns:a16="http://schemas.microsoft.com/office/drawing/2014/main" id="{9B810F3E-6031-4CCF-74B7-01A43F0003B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C7A47F6-06F7-BA07-57E9-17FB9E78CEC1}"/>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666667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67D970-619F-AE85-3B87-6AC5583A795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DB8BAE7-5F29-9C18-FDCD-E01C8F44F84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2C51800-D518-3FEA-4C18-262266F81EDA}"/>
              </a:ext>
            </a:extLst>
          </p:cNvPr>
          <p:cNvSpPr>
            <a:spLocks noGrp="1"/>
          </p:cNvSpPr>
          <p:nvPr>
            <p:ph type="dt" sz="half" idx="10"/>
          </p:nvPr>
        </p:nvSpPr>
        <p:spPr/>
        <p:txBody>
          <a:bodyPr/>
          <a:lstStyle/>
          <a:p>
            <a:fld id="{4304BCAC-BB2A-4FA4-AAEB-3933B92CDB7D}" type="datetimeFigureOut">
              <a:rPr lang="es-ES" smtClean="0"/>
              <a:t>14/10/2024</a:t>
            </a:fld>
            <a:endParaRPr lang="es-ES"/>
          </a:p>
        </p:txBody>
      </p:sp>
      <p:sp>
        <p:nvSpPr>
          <p:cNvPr id="5" name="Marcador de pie de página 4">
            <a:extLst>
              <a:ext uri="{FF2B5EF4-FFF2-40B4-BE49-F238E27FC236}">
                <a16:creationId xmlns:a16="http://schemas.microsoft.com/office/drawing/2014/main" id="{2020E381-9269-50D2-95F2-59AF736A99D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931F8-B7F7-BF10-8FC9-F9B06FD56E26}"/>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59066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0E9F7E4-2EB2-AB06-C434-E58696DF44F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86925B9-D3CA-4E33-6C8D-826C4B8E3B5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97F50FD-BE30-861B-D831-790566C00847}"/>
              </a:ext>
            </a:extLst>
          </p:cNvPr>
          <p:cNvSpPr>
            <a:spLocks noGrp="1"/>
          </p:cNvSpPr>
          <p:nvPr>
            <p:ph type="dt" sz="half" idx="10"/>
          </p:nvPr>
        </p:nvSpPr>
        <p:spPr/>
        <p:txBody>
          <a:bodyPr/>
          <a:lstStyle/>
          <a:p>
            <a:fld id="{4304BCAC-BB2A-4FA4-AAEB-3933B92CDB7D}" type="datetimeFigureOut">
              <a:rPr lang="es-ES" smtClean="0"/>
              <a:t>14/10/2024</a:t>
            </a:fld>
            <a:endParaRPr lang="es-ES"/>
          </a:p>
        </p:txBody>
      </p:sp>
      <p:sp>
        <p:nvSpPr>
          <p:cNvPr id="5" name="Marcador de pie de página 4">
            <a:extLst>
              <a:ext uri="{FF2B5EF4-FFF2-40B4-BE49-F238E27FC236}">
                <a16:creationId xmlns:a16="http://schemas.microsoft.com/office/drawing/2014/main" id="{33EDF5E3-865F-5802-DE7A-0159960A820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AB68A86-0C94-8D5E-BEB1-B258CC4FE7C5}"/>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2120945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23019-B494-C4F7-6FE9-E499CBDAEF1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7057172-BC56-2927-1CEC-3948C25A3C0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EC76C27-12A4-765E-0AF0-937A09996F66}"/>
              </a:ext>
            </a:extLst>
          </p:cNvPr>
          <p:cNvSpPr>
            <a:spLocks noGrp="1"/>
          </p:cNvSpPr>
          <p:nvPr>
            <p:ph type="dt" sz="half" idx="10"/>
          </p:nvPr>
        </p:nvSpPr>
        <p:spPr/>
        <p:txBody>
          <a:bodyPr/>
          <a:lstStyle/>
          <a:p>
            <a:fld id="{4304BCAC-BB2A-4FA4-AAEB-3933B92CDB7D}" type="datetimeFigureOut">
              <a:rPr lang="es-ES" smtClean="0"/>
              <a:t>14/10/2024</a:t>
            </a:fld>
            <a:endParaRPr lang="es-ES"/>
          </a:p>
        </p:txBody>
      </p:sp>
      <p:sp>
        <p:nvSpPr>
          <p:cNvPr id="5" name="Marcador de pie de página 4">
            <a:extLst>
              <a:ext uri="{FF2B5EF4-FFF2-40B4-BE49-F238E27FC236}">
                <a16:creationId xmlns:a16="http://schemas.microsoft.com/office/drawing/2014/main" id="{90F37423-37BB-641D-307A-0D4D84AD365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D9AAB30-F185-BB4A-7F41-37811709A935}"/>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791623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0ED344-4F70-B599-4EFC-538D83D64B68}"/>
              </a:ext>
            </a:extLst>
          </p:cNvPr>
          <p:cNvSpPr>
            <a:spLocks noGrp="1"/>
          </p:cNvSpPr>
          <p:nvPr>
            <p:ph type="title"/>
          </p:nvPr>
        </p:nvSpPr>
        <p:spPr>
          <a:xfrm>
            <a:off x="831850" y="1709738"/>
            <a:ext cx="10515600" cy="2852737"/>
          </a:xfrm>
        </p:spPr>
        <p:txBody>
          <a:bodyPr anchor="b"/>
          <a:lstStyle>
            <a:lvl1pPr>
              <a:defRPr sz="6000"/>
            </a:lvl1p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1025CF04-7200-0A53-009F-4F950CCB26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23463BD-693D-C700-E0AA-F9F72443DF85}"/>
              </a:ext>
            </a:extLst>
          </p:cNvPr>
          <p:cNvSpPr>
            <a:spLocks noGrp="1"/>
          </p:cNvSpPr>
          <p:nvPr>
            <p:ph type="dt" sz="half" idx="10"/>
          </p:nvPr>
        </p:nvSpPr>
        <p:spPr/>
        <p:txBody>
          <a:bodyPr/>
          <a:lstStyle/>
          <a:p>
            <a:fld id="{4304BCAC-BB2A-4FA4-AAEB-3933B92CDB7D}" type="datetimeFigureOut">
              <a:rPr lang="es-ES" smtClean="0"/>
              <a:t>14/10/2024</a:t>
            </a:fld>
            <a:endParaRPr lang="es-ES"/>
          </a:p>
        </p:txBody>
      </p:sp>
      <p:sp>
        <p:nvSpPr>
          <p:cNvPr id="5" name="Marcador de pie de página 4">
            <a:extLst>
              <a:ext uri="{FF2B5EF4-FFF2-40B4-BE49-F238E27FC236}">
                <a16:creationId xmlns:a16="http://schemas.microsoft.com/office/drawing/2014/main" id="{29605059-24E5-B4B0-4DFA-786D658A3A1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172F44B-DD23-100D-21CA-37E2E15F648D}"/>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592228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A99A0-725B-AE86-0A78-1C4291AF6ED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E8E7438-1446-160A-5FA0-A199737AFA1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091EF64-9734-EA4E-0CCD-42400BAAC12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AAFB1D8B-E945-EEE3-3AA1-8B5F16C7775E}"/>
              </a:ext>
            </a:extLst>
          </p:cNvPr>
          <p:cNvSpPr>
            <a:spLocks noGrp="1"/>
          </p:cNvSpPr>
          <p:nvPr>
            <p:ph type="dt" sz="half" idx="10"/>
          </p:nvPr>
        </p:nvSpPr>
        <p:spPr/>
        <p:txBody>
          <a:bodyPr/>
          <a:lstStyle/>
          <a:p>
            <a:fld id="{4304BCAC-BB2A-4FA4-AAEB-3933B92CDB7D}" type="datetimeFigureOut">
              <a:rPr lang="es-ES" smtClean="0"/>
              <a:t>14/10/2024</a:t>
            </a:fld>
            <a:endParaRPr lang="es-ES"/>
          </a:p>
        </p:txBody>
      </p:sp>
      <p:sp>
        <p:nvSpPr>
          <p:cNvPr id="6" name="Marcador de pie de página 5">
            <a:extLst>
              <a:ext uri="{FF2B5EF4-FFF2-40B4-BE49-F238E27FC236}">
                <a16:creationId xmlns:a16="http://schemas.microsoft.com/office/drawing/2014/main" id="{9EDC86F7-9029-0107-5D96-7F7A1B60AAE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57F6DC5-F10E-A952-AAD2-100AD21E32B3}"/>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137005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CA414C-8A49-32D6-9B97-E25F2B2AC6B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D20ECE1-5D36-53EA-F1AF-407D6826BC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93B5528-89EA-42CE-9F4F-D866C1DA369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0897716-EB47-220E-68EF-C91986D25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12DAB5E-8442-6E07-A222-45C397B1DA9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AEF8C72-6EBF-5931-72FF-52E9EB17C3CA}"/>
              </a:ext>
            </a:extLst>
          </p:cNvPr>
          <p:cNvSpPr>
            <a:spLocks noGrp="1"/>
          </p:cNvSpPr>
          <p:nvPr>
            <p:ph type="dt" sz="half" idx="10"/>
          </p:nvPr>
        </p:nvSpPr>
        <p:spPr/>
        <p:txBody>
          <a:bodyPr/>
          <a:lstStyle/>
          <a:p>
            <a:fld id="{4304BCAC-BB2A-4FA4-AAEB-3933B92CDB7D}" type="datetimeFigureOut">
              <a:rPr lang="es-ES" smtClean="0"/>
              <a:t>14/10/2024</a:t>
            </a:fld>
            <a:endParaRPr lang="es-ES"/>
          </a:p>
        </p:txBody>
      </p:sp>
      <p:sp>
        <p:nvSpPr>
          <p:cNvPr id="8" name="Marcador de pie de página 7">
            <a:extLst>
              <a:ext uri="{FF2B5EF4-FFF2-40B4-BE49-F238E27FC236}">
                <a16:creationId xmlns:a16="http://schemas.microsoft.com/office/drawing/2014/main" id="{AF4F7A62-61B2-C8B4-888E-61F8E24C87E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E22A518-E423-091A-391D-BD92308A2E71}"/>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59159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12D6F7-5FD6-6BE7-E6BC-409B31555FA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3DE8F2C-7E2D-7575-F09A-99470B44A8DD}"/>
              </a:ext>
            </a:extLst>
          </p:cNvPr>
          <p:cNvSpPr>
            <a:spLocks noGrp="1"/>
          </p:cNvSpPr>
          <p:nvPr>
            <p:ph type="dt" sz="half" idx="10"/>
          </p:nvPr>
        </p:nvSpPr>
        <p:spPr/>
        <p:txBody>
          <a:bodyPr/>
          <a:lstStyle/>
          <a:p>
            <a:fld id="{4304BCAC-BB2A-4FA4-AAEB-3933B92CDB7D}" type="datetimeFigureOut">
              <a:rPr lang="es-ES" smtClean="0"/>
              <a:t>14/10/2024</a:t>
            </a:fld>
            <a:endParaRPr lang="es-ES"/>
          </a:p>
        </p:txBody>
      </p:sp>
      <p:sp>
        <p:nvSpPr>
          <p:cNvPr id="4" name="Marcador de pie de página 3">
            <a:extLst>
              <a:ext uri="{FF2B5EF4-FFF2-40B4-BE49-F238E27FC236}">
                <a16:creationId xmlns:a16="http://schemas.microsoft.com/office/drawing/2014/main" id="{DF572EEF-F675-923E-521D-E6E8C84946F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3750C21-C5B7-E15E-7715-5407DFFB882A}"/>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111612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F7ECA16-E912-FCC5-B96C-EDE6A2BEED06}"/>
              </a:ext>
            </a:extLst>
          </p:cNvPr>
          <p:cNvSpPr>
            <a:spLocks noGrp="1"/>
          </p:cNvSpPr>
          <p:nvPr>
            <p:ph type="dt" sz="half" idx="10"/>
          </p:nvPr>
        </p:nvSpPr>
        <p:spPr/>
        <p:txBody>
          <a:bodyPr/>
          <a:lstStyle/>
          <a:p>
            <a:fld id="{4304BCAC-BB2A-4FA4-AAEB-3933B92CDB7D}" type="datetimeFigureOut">
              <a:rPr lang="es-ES" smtClean="0"/>
              <a:t>14/10/2024</a:t>
            </a:fld>
            <a:endParaRPr lang="es-ES"/>
          </a:p>
        </p:txBody>
      </p:sp>
      <p:sp>
        <p:nvSpPr>
          <p:cNvPr id="3" name="Marcador de pie de página 2">
            <a:extLst>
              <a:ext uri="{FF2B5EF4-FFF2-40B4-BE49-F238E27FC236}">
                <a16:creationId xmlns:a16="http://schemas.microsoft.com/office/drawing/2014/main" id="{1959D7B4-498C-66CB-4CF4-F407B8E3B9D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3AD4B9E-6FAB-D35A-027B-3A254F3A0D8E}"/>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259792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7D73ED-7B1E-DC44-0814-A6730CA147B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0B3E050-37D3-4489-3AE6-B6BA80A2F1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373BD77-A9EA-14D2-EABE-6599DBB4B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35E6193-6893-20C3-7A84-B3CE9E1754FA}"/>
              </a:ext>
            </a:extLst>
          </p:cNvPr>
          <p:cNvSpPr>
            <a:spLocks noGrp="1"/>
          </p:cNvSpPr>
          <p:nvPr>
            <p:ph type="dt" sz="half" idx="10"/>
          </p:nvPr>
        </p:nvSpPr>
        <p:spPr/>
        <p:txBody>
          <a:bodyPr/>
          <a:lstStyle/>
          <a:p>
            <a:fld id="{4304BCAC-BB2A-4FA4-AAEB-3933B92CDB7D}" type="datetimeFigureOut">
              <a:rPr lang="es-ES" smtClean="0"/>
              <a:t>14/10/2024</a:t>
            </a:fld>
            <a:endParaRPr lang="es-ES"/>
          </a:p>
        </p:txBody>
      </p:sp>
      <p:sp>
        <p:nvSpPr>
          <p:cNvPr id="6" name="Marcador de pie de página 5">
            <a:extLst>
              <a:ext uri="{FF2B5EF4-FFF2-40B4-BE49-F238E27FC236}">
                <a16:creationId xmlns:a16="http://schemas.microsoft.com/office/drawing/2014/main" id="{10D2893C-60A7-8037-5D7E-6083B251638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9F906EA-AE9C-8141-9DD1-3CC1CC492EA0}"/>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257165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8C34E-DDAD-E694-3B9C-8F02609BED0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564B88E-E852-7785-5E67-1A6FD332E5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0050F0C-0CDE-47F7-AB6F-EC86524E60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4378B94-E8CE-453F-2DCC-756D45043FE6}"/>
              </a:ext>
            </a:extLst>
          </p:cNvPr>
          <p:cNvSpPr>
            <a:spLocks noGrp="1"/>
          </p:cNvSpPr>
          <p:nvPr>
            <p:ph type="dt" sz="half" idx="10"/>
          </p:nvPr>
        </p:nvSpPr>
        <p:spPr/>
        <p:txBody>
          <a:bodyPr/>
          <a:lstStyle/>
          <a:p>
            <a:fld id="{4304BCAC-BB2A-4FA4-AAEB-3933B92CDB7D}" type="datetimeFigureOut">
              <a:rPr lang="es-ES" smtClean="0"/>
              <a:t>14/10/2024</a:t>
            </a:fld>
            <a:endParaRPr lang="es-ES"/>
          </a:p>
        </p:txBody>
      </p:sp>
      <p:sp>
        <p:nvSpPr>
          <p:cNvPr id="6" name="Marcador de pie de página 5">
            <a:extLst>
              <a:ext uri="{FF2B5EF4-FFF2-40B4-BE49-F238E27FC236}">
                <a16:creationId xmlns:a16="http://schemas.microsoft.com/office/drawing/2014/main" id="{4F19EE5A-5C39-F3D1-F9EC-707556998C6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3BE86A5-DB91-3881-261D-6FD27F93D227}"/>
              </a:ext>
            </a:extLst>
          </p:cNvPr>
          <p:cNvSpPr>
            <a:spLocks noGrp="1"/>
          </p:cNvSpPr>
          <p:nvPr>
            <p:ph type="sldNum" sz="quarter" idx="12"/>
          </p:nvPr>
        </p:nvSpPr>
        <p:spPr/>
        <p:txBody>
          <a:bodyPr/>
          <a:lstStyle/>
          <a:p>
            <a:fld id="{B9E5C830-93DD-442C-9621-EA1252B958C2}" type="slidenum">
              <a:rPr lang="es-ES" smtClean="0"/>
              <a:t>‹Nº›</a:t>
            </a:fld>
            <a:endParaRPr lang="es-ES"/>
          </a:p>
        </p:txBody>
      </p:sp>
    </p:spTree>
    <p:extLst>
      <p:ext uri="{BB962C8B-B14F-4D97-AF65-F5344CB8AC3E}">
        <p14:creationId xmlns:p14="http://schemas.microsoft.com/office/powerpoint/2010/main" val="3417930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2DC1B3C-CC78-4BAF-D665-A6DAD0A09D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E890D7A0-C9DB-A7EB-C8C6-2DD3207EE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22A95B1-857F-A54E-3705-45529E00A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04BCAC-BB2A-4FA4-AAEB-3933B92CDB7D}" type="datetimeFigureOut">
              <a:rPr lang="es-ES" smtClean="0"/>
              <a:t>14/10/2024</a:t>
            </a:fld>
            <a:endParaRPr lang="es-ES"/>
          </a:p>
        </p:txBody>
      </p:sp>
      <p:sp>
        <p:nvSpPr>
          <p:cNvPr id="5" name="Marcador de pie de página 4">
            <a:extLst>
              <a:ext uri="{FF2B5EF4-FFF2-40B4-BE49-F238E27FC236}">
                <a16:creationId xmlns:a16="http://schemas.microsoft.com/office/drawing/2014/main" id="{5166AA70-F9BE-26E5-18DD-2972E47039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9181F54C-3DF6-E380-F6F9-80B83FEC4D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E5C830-93DD-442C-9621-EA1252B958C2}" type="slidenum">
              <a:rPr lang="es-ES" smtClean="0"/>
              <a:t>‹Nº›</a:t>
            </a:fld>
            <a:endParaRPr lang="es-ES"/>
          </a:p>
        </p:txBody>
      </p:sp>
      <p:pic>
        <p:nvPicPr>
          <p:cNvPr id="8" name="Imagen 7" descr="Logotipo&#10;&#10;Descripción generada automáticamente">
            <a:extLst>
              <a:ext uri="{FF2B5EF4-FFF2-40B4-BE49-F238E27FC236}">
                <a16:creationId xmlns:a16="http://schemas.microsoft.com/office/drawing/2014/main" id="{F3CA2F78-849A-A6EE-8C7F-22454F28B25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965" y="80573"/>
            <a:ext cx="752235" cy="747220"/>
          </a:xfrm>
          <a:prstGeom prst="rect">
            <a:avLst/>
          </a:prstGeom>
        </p:spPr>
      </p:pic>
    </p:spTree>
    <p:extLst>
      <p:ext uri="{BB962C8B-B14F-4D97-AF65-F5344CB8AC3E}">
        <p14:creationId xmlns:p14="http://schemas.microsoft.com/office/powerpoint/2010/main" val="2717546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91282A"/>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Y1y8nECKd8Y"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3iNdDJDq7FE" TargetMode="External"/><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j2_dJY_mIys&amp;t=498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Imagen en blanco y negro&#10;&#10;Descripción generada automáticamente con confianza media">
            <a:extLst>
              <a:ext uri="{FF2B5EF4-FFF2-40B4-BE49-F238E27FC236}">
                <a16:creationId xmlns:a16="http://schemas.microsoft.com/office/drawing/2014/main" id="{997B6428-4408-6673-BA1A-3515A1556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9249104"/>
          </a:xfrm>
          <a:prstGeom prst="rect">
            <a:avLst/>
          </a:prstGeom>
        </p:spPr>
      </p:pic>
      <p:sp>
        <p:nvSpPr>
          <p:cNvPr id="2" name="Título 1">
            <a:extLst>
              <a:ext uri="{FF2B5EF4-FFF2-40B4-BE49-F238E27FC236}">
                <a16:creationId xmlns:a16="http://schemas.microsoft.com/office/drawing/2014/main" id="{656F2DD7-E16E-02F0-273B-E72EFED1AB5A}"/>
              </a:ext>
            </a:extLst>
          </p:cNvPr>
          <p:cNvSpPr>
            <a:spLocks noGrp="1"/>
          </p:cNvSpPr>
          <p:nvPr>
            <p:ph type="ctrTitle"/>
          </p:nvPr>
        </p:nvSpPr>
        <p:spPr/>
        <p:txBody>
          <a:bodyPr/>
          <a:lstStyle/>
          <a:p>
            <a:r>
              <a:rPr lang="es-ES"/>
              <a:t>T3 </a:t>
            </a:r>
            <a:r>
              <a:rPr lang="es-ES" dirty="0" err="1"/>
              <a:t>Microfluídica</a:t>
            </a:r>
            <a:endParaRPr lang="es-ES" dirty="0"/>
          </a:p>
        </p:txBody>
      </p:sp>
      <p:sp>
        <p:nvSpPr>
          <p:cNvPr id="3" name="Subtítulo 2">
            <a:extLst>
              <a:ext uri="{FF2B5EF4-FFF2-40B4-BE49-F238E27FC236}">
                <a16:creationId xmlns:a16="http://schemas.microsoft.com/office/drawing/2014/main" id="{316AB016-50B1-6B2D-1AC7-0B71A5D5A5E4}"/>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14298988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10;&#10;Descripción generada automáticamente">
            <a:extLst>
              <a:ext uri="{FF2B5EF4-FFF2-40B4-BE49-F238E27FC236}">
                <a16:creationId xmlns:a16="http://schemas.microsoft.com/office/drawing/2014/main" id="{0BD41F89-D9B7-187A-8F3B-1590D94A8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1217" y="1409700"/>
            <a:ext cx="6030783" cy="4581525"/>
          </a:xfrm>
          <a:prstGeom prst="rect">
            <a:avLst/>
          </a:prstGeom>
        </p:spPr>
      </p:pic>
      <p:sp>
        <p:nvSpPr>
          <p:cNvPr id="2" name="Título 1">
            <a:extLst>
              <a:ext uri="{FF2B5EF4-FFF2-40B4-BE49-F238E27FC236}">
                <a16:creationId xmlns:a16="http://schemas.microsoft.com/office/drawing/2014/main" id="{1E1B8214-2064-0588-0E88-9287816C2CE1}"/>
              </a:ext>
            </a:extLst>
          </p:cNvPr>
          <p:cNvSpPr>
            <a:spLocks noGrp="1"/>
          </p:cNvSpPr>
          <p:nvPr>
            <p:ph type="title"/>
          </p:nvPr>
        </p:nvSpPr>
        <p:spPr/>
        <p:txBody>
          <a:bodyPr/>
          <a:lstStyle/>
          <a:p>
            <a:r>
              <a:rPr lang="es-ES" dirty="0"/>
              <a:t>Número de Reynolds</a:t>
            </a:r>
          </a:p>
        </p:txBody>
      </p:sp>
      <p:sp>
        <p:nvSpPr>
          <p:cNvPr id="3" name="Marcador de contenido 2">
            <a:extLst>
              <a:ext uri="{FF2B5EF4-FFF2-40B4-BE49-F238E27FC236}">
                <a16:creationId xmlns:a16="http://schemas.microsoft.com/office/drawing/2014/main" id="{7FDDA4D6-9CF2-8158-EDCF-767605E68AAA}"/>
              </a:ext>
            </a:extLst>
          </p:cNvPr>
          <p:cNvSpPr>
            <a:spLocks noGrp="1"/>
          </p:cNvSpPr>
          <p:nvPr>
            <p:ph idx="1"/>
          </p:nvPr>
        </p:nvSpPr>
        <p:spPr>
          <a:xfrm>
            <a:off x="838200" y="1825625"/>
            <a:ext cx="5610225" cy="4351338"/>
          </a:xfrm>
        </p:spPr>
        <p:txBody>
          <a:bodyPr/>
          <a:lstStyle/>
          <a:p>
            <a:r>
              <a:rPr lang="es-ES" dirty="0"/>
              <a:t>¿Por qué esta propiedad no la tiene el agua normalmente?</a:t>
            </a:r>
          </a:p>
          <a:p>
            <a:endParaRPr lang="es-ES" dirty="0"/>
          </a:p>
          <a:p>
            <a:r>
              <a:rPr lang="es-ES" sz="1800" dirty="0"/>
              <a:t>Debido a su baja viscosidad, es muy fácil hacer que el agua entre en régimen turbulento.</a:t>
            </a:r>
          </a:p>
          <a:p>
            <a:r>
              <a:rPr lang="es-ES" sz="1800" dirty="0"/>
              <a:t>Sin embargo, en la escala celular (microscópica) el agua se comporta en muchas ocasiones en régimen laminar.</a:t>
            </a:r>
          </a:p>
          <a:p>
            <a:endParaRPr lang="es-ES" sz="1800" dirty="0"/>
          </a:p>
        </p:txBody>
      </p:sp>
    </p:spTree>
    <p:extLst>
      <p:ext uri="{BB962C8B-B14F-4D97-AF65-F5344CB8AC3E}">
        <p14:creationId xmlns:p14="http://schemas.microsoft.com/office/powerpoint/2010/main" val="30765582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 Forma, Polígono&#10;&#10;Descripción generada automáticamente">
            <a:extLst>
              <a:ext uri="{FF2B5EF4-FFF2-40B4-BE49-F238E27FC236}">
                <a16:creationId xmlns:a16="http://schemas.microsoft.com/office/drawing/2014/main" id="{E61512FA-B8C5-44D3-700C-417D973E7B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7108" y="2076450"/>
            <a:ext cx="5784892" cy="4781550"/>
          </a:xfrm>
          <a:prstGeom prst="rect">
            <a:avLst/>
          </a:prstGeom>
          <a:noFill/>
          <a:ln>
            <a:noFill/>
          </a:ln>
        </p:spPr>
      </p:pic>
      <p:sp>
        <p:nvSpPr>
          <p:cNvPr id="2" name="Título 1">
            <a:extLst>
              <a:ext uri="{FF2B5EF4-FFF2-40B4-BE49-F238E27FC236}">
                <a16:creationId xmlns:a16="http://schemas.microsoft.com/office/drawing/2014/main" id="{31CB132D-1436-121D-700F-5DD1E2C0735A}"/>
              </a:ext>
            </a:extLst>
          </p:cNvPr>
          <p:cNvSpPr>
            <a:spLocks noGrp="1"/>
          </p:cNvSpPr>
          <p:nvPr>
            <p:ph type="title"/>
          </p:nvPr>
        </p:nvSpPr>
        <p:spPr/>
        <p:txBody>
          <a:bodyPr/>
          <a:lstStyle/>
          <a:p>
            <a:r>
              <a:rPr lang="es-ES" dirty="0"/>
              <a:t>Número de Reynolds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61774C8-C329-2F06-A808-0D6AAD80A91F}"/>
                  </a:ext>
                </a:extLst>
              </p:cNvPr>
              <p:cNvSpPr>
                <a:spLocks noGrp="1"/>
              </p:cNvSpPr>
              <p:nvPr>
                <p:ph idx="1"/>
              </p:nvPr>
            </p:nvSpPr>
            <p:spPr/>
            <p:txBody>
              <a:bodyPr/>
              <a:lstStyle/>
              <a:p>
                <a:r>
                  <a:rPr lang="es-ES" dirty="0"/>
                  <a:t>Para entender bien los regímenes turbulentos y laminares hemos de entender bien las fuerzas viscosas.</a:t>
                </a:r>
              </a:p>
              <a:p>
                <a:endParaRPr lang="es-ES" dirty="0"/>
              </a:p>
              <a:p>
                <a:endParaRPr lang="es-ES" dirty="0"/>
              </a:p>
              <a:p>
                <a:pPr marL="0" indent="0">
                  <a:buNone/>
                </a:pPr>
                <a:r>
                  <a:rPr lang="es-ES" sz="1800" dirty="0">
                    <a:effectLst/>
                    <a:ea typeface="Calibri" panose="020F0502020204030204" pitchFamily="34" charset="0"/>
                    <a:cs typeface="Times New Roman" panose="02020603050405020304" pitchFamily="18" charset="0"/>
                  </a:rPr>
                  <a:t>		</a:t>
                </a:r>
                <a14:m>
                  <m:oMath xmlns:m="http://schemas.openxmlformats.org/officeDocument/2006/math">
                    <m:r>
                      <a:rPr lang="es-ES"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es-ES" i="1" smtClean="0">
                        <a:effectLst/>
                        <a:latin typeface="Cambria Math" panose="02040503050406030204" pitchFamily="18" charset="0"/>
                        <a:ea typeface="Calibri" panose="020F0502020204030204" pitchFamily="34" charset="0"/>
                        <a:cs typeface="Times New Roman" panose="02020603050405020304" pitchFamily="18" charset="0"/>
                      </a:rPr>
                      <m:t>=−</m:t>
                    </m:r>
                    <m:r>
                      <a:rPr lang="es-ES" b="0" i="1" smtClean="0">
                        <a:effectLst/>
                        <a:latin typeface="Cambria Math" panose="02040503050406030204" pitchFamily="18" charset="0"/>
                        <a:ea typeface="Calibri" panose="020F0502020204030204" pitchFamily="34" charset="0"/>
                        <a:cs typeface="Times New Roman" panose="02020603050405020304" pitchFamily="18" charset="0"/>
                      </a:rPr>
                      <m:t>𝜂</m:t>
                    </m:r>
                    <m:f>
                      <m:fPr>
                        <m:ctrlPr>
                          <a:rPr lang="es-ES" i="1">
                            <a:effectLst/>
                            <a:latin typeface="Cambria Math" panose="02040503050406030204" pitchFamily="18" charset="0"/>
                          </a:rPr>
                        </m:ctrlPr>
                      </m:fPr>
                      <m:num>
                        <m:sSub>
                          <m:sSubPr>
                            <m:ctrlPr>
                              <a:rPr lang="es-ES" i="1">
                                <a:effectLst/>
                                <a:latin typeface="Cambria Math" panose="02040503050406030204" pitchFamily="18" charset="0"/>
                              </a:rPr>
                            </m:ctrlPr>
                          </m:sSubPr>
                          <m:e>
                            <m:r>
                              <a:rPr lang="es-ES" i="1">
                                <a:effectLst/>
                                <a:latin typeface="Cambria Math" panose="02040503050406030204" pitchFamily="18" charset="0"/>
                                <a:ea typeface="Calibri" panose="020F0502020204030204" pitchFamily="34" charset="0"/>
                                <a:cs typeface="Times New Roman" panose="02020603050405020304" pitchFamily="18" charset="0"/>
                              </a:rPr>
                              <m:t>𝑣</m:t>
                            </m:r>
                          </m:e>
                          <m:sub>
                            <m:r>
                              <a:rPr lang="es-ES" i="1">
                                <a:effectLst/>
                                <a:latin typeface="Cambria Math" panose="02040503050406030204" pitchFamily="18" charset="0"/>
                                <a:ea typeface="Calibri" panose="020F0502020204030204" pitchFamily="34" charset="0"/>
                                <a:cs typeface="Times New Roman" panose="02020603050405020304" pitchFamily="18" charset="0"/>
                              </a:rPr>
                              <m:t>0</m:t>
                            </m:r>
                          </m:sub>
                        </m:sSub>
                        <m:r>
                          <a:rPr lang="es-ES" i="1">
                            <a:effectLst/>
                            <a:latin typeface="Cambria Math" panose="02040503050406030204" pitchFamily="18" charset="0"/>
                            <a:ea typeface="Calibri" panose="020F0502020204030204" pitchFamily="34" charset="0"/>
                            <a:cs typeface="Times New Roman" panose="02020603050405020304" pitchFamily="18" charset="0"/>
                          </a:rPr>
                          <m:t> </m:t>
                        </m:r>
                        <m:r>
                          <a:rPr lang="es-ES" i="1">
                            <a:effectLst/>
                            <a:latin typeface="Cambria Math" panose="02040503050406030204" pitchFamily="18" charset="0"/>
                            <a:ea typeface="Calibri" panose="020F0502020204030204" pitchFamily="34" charset="0"/>
                            <a:cs typeface="Times New Roman" panose="02020603050405020304" pitchFamily="18" charset="0"/>
                          </a:rPr>
                          <m:t>𝐴</m:t>
                        </m:r>
                      </m:num>
                      <m:den>
                        <m:r>
                          <a:rPr lang="es-ES" i="1">
                            <a:effectLst/>
                            <a:latin typeface="Cambria Math" panose="02040503050406030204" pitchFamily="18" charset="0"/>
                            <a:ea typeface="Calibri" panose="020F0502020204030204" pitchFamily="34" charset="0"/>
                            <a:cs typeface="Times New Roman" panose="02020603050405020304" pitchFamily="18" charset="0"/>
                          </a:rPr>
                          <m:t>𝑑</m:t>
                        </m:r>
                      </m:den>
                    </m:f>
                  </m:oMath>
                </a14:m>
                <a:endParaRPr lang="es-ES" dirty="0"/>
              </a:p>
            </p:txBody>
          </p:sp>
        </mc:Choice>
        <mc:Fallback xmlns="">
          <p:sp>
            <p:nvSpPr>
              <p:cNvPr id="3" name="Marcador de contenido 2">
                <a:extLst>
                  <a:ext uri="{FF2B5EF4-FFF2-40B4-BE49-F238E27FC236}">
                    <a16:creationId xmlns:a16="http://schemas.microsoft.com/office/drawing/2014/main" id="{661774C8-C329-2F06-A808-0D6AAD80A91F}"/>
                  </a:ext>
                </a:extLst>
              </p:cNvPr>
              <p:cNvSpPr>
                <a:spLocks noGrp="1" noRot="1" noChangeAspect="1" noMove="1" noResize="1" noEditPoints="1" noAdjustHandles="1" noChangeArrowheads="1" noChangeShapeType="1" noTextEdit="1"/>
              </p:cNvSpPr>
              <p:nvPr>
                <p:ph idx="1"/>
              </p:nvPr>
            </p:nvSpPr>
            <p:spPr>
              <a:blipFill>
                <a:blip r:embed="rId3"/>
                <a:stretch>
                  <a:fillRect l="-1043" t="-2381" r="-58"/>
                </a:stretch>
              </a:blipFill>
            </p:spPr>
            <p:txBody>
              <a:bodyPr/>
              <a:lstStyle/>
              <a:p>
                <a:r>
                  <a:rPr lang="es-ES">
                    <a:noFill/>
                  </a:rPr>
                  <a:t> </a:t>
                </a:r>
              </a:p>
            </p:txBody>
          </p:sp>
        </mc:Fallback>
      </mc:AlternateContent>
      <p:sp>
        <p:nvSpPr>
          <p:cNvPr id="5" name="CuadroTexto 4">
            <a:extLst>
              <a:ext uri="{FF2B5EF4-FFF2-40B4-BE49-F238E27FC236}">
                <a16:creationId xmlns:a16="http://schemas.microsoft.com/office/drawing/2014/main" id="{F68EE675-91F8-E21E-B3A4-3015C66B65BB}"/>
              </a:ext>
            </a:extLst>
          </p:cNvPr>
          <p:cNvSpPr txBox="1"/>
          <p:nvPr/>
        </p:nvSpPr>
        <p:spPr>
          <a:xfrm>
            <a:off x="76199" y="6305550"/>
            <a:ext cx="4657725" cy="369332"/>
          </a:xfrm>
          <a:prstGeom prst="rect">
            <a:avLst/>
          </a:prstGeom>
          <a:noFill/>
        </p:spPr>
        <p:txBody>
          <a:bodyPr wrap="square" rtlCol="0">
            <a:spAutoFit/>
          </a:bodyPr>
          <a:lstStyle/>
          <a:p>
            <a:r>
              <a:rPr lang="es-ES" dirty="0"/>
              <a:t>Ver apuntes: Fuerza de fricción viscosa</a:t>
            </a:r>
          </a:p>
        </p:txBody>
      </p:sp>
    </p:spTree>
    <p:extLst>
      <p:ext uri="{BB962C8B-B14F-4D97-AF65-F5344CB8AC3E}">
        <p14:creationId xmlns:p14="http://schemas.microsoft.com/office/powerpoint/2010/main" val="309203907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C8FD1-DB0C-4D67-E857-E225F18AC8FE}"/>
              </a:ext>
            </a:extLst>
          </p:cNvPr>
          <p:cNvSpPr>
            <a:spLocks noGrp="1"/>
          </p:cNvSpPr>
          <p:nvPr>
            <p:ph type="title"/>
          </p:nvPr>
        </p:nvSpPr>
        <p:spPr/>
        <p:txBody>
          <a:bodyPr/>
          <a:lstStyle/>
          <a:p>
            <a:r>
              <a:rPr lang="es-ES" dirty="0"/>
              <a:t>Número de Reynolds</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20946399-1D22-2926-9D3E-A5511D2D1422}"/>
                  </a:ext>
                </a:extLst>
              </p:cNvPr>
              <p:cNvSpPr>
                <a:spLocks noGrp="1"/>
              </p:cNvSpPr>
              <p:nvPr>
                <p:ph idx="1"/>
              </p:nvPr>
            </p:nvSpPr>
            <p:spPr>
              <a:xfrm>
                <a:off x="838200" y="1825624"/>
                <a:ext cx="10515600" cy="5032375"/>
              </a:xfrm>
            </p:spPr>
            <p:txBody>
              <a:bodyPr>
                <a:normAutofit/>
              </a:bodyPr>
              <a:lstStyle/>
              <a:p>
                <a:r>
                  <a:rPr lang="es-ES" sz="1800" dirty="0"/>
                  <a:t>Hemos de definir el límite entre flujo Laminar y turbulento, así </a:t>
                </a:r>
                <a:r>
                  <a:rPr lang="es-ES" sz="1800" dirty="0" err="1"/>
                  <a:t>omo</a:t>
                </a:r>
                <a:r>
                  <a:rPr lang="es-ES" sz="1800" dirty="0"/>
                  <a:t> de qué depende estar en uno u otro.</a:t>
                </a:r>
              </a:p>
              <a:p>
                <a:r>
                  <a:rPr lang="es-ES" sz="1800" dirty="0"/>
                  <a:t>Vamos a definir una constante, la fuerza crítica viscosa:</a:t>
                </a:r>
              </a:p>
              <a:p>
                <a:pPr marL="0" indent="0">
                  <a:buNone/>
                </a:pPr>
                <a14:m>
                  <m:oMathPara xmlns:m="http://schemas.openxmlformats.org/officeDocument/2006/math">
                    <m:oMathParaPr>
                      <m:jc m:val="centerGroup"/>
                    </m:oMathParaPr>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𝑓</m:t>
                          </m:r>
                        </m:e>
                        <m:sub>
                          <m:r>
                            <a:rPr lang="es-ES" sz="1800" b="0" i="1" smtClean="0">
                              <a:latin typeface="Cambria Math" panose="02040503050406030204" pitchFamily="18" charset="0"/>
                            </a:rPr>
                            <m:t>𝑐𝑟𝑖𝑡</m:t>
                          </m:r>
                        </m:sub>
                      </m:sSub>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𝜂</m:t>
                              </m:r>
                            </m:e>
                            <m:sup>
                              <m:r>
                                <a:rPr lang="es-ES" sz="1800" b="0" i="1" smtClean="0">
                                  <a:latin typeface="Cambria Math" panose="02040503050406030204" pitchFamily="18" charset="0"/>
                                </a:rPr>
                                <m:t>2</m:t>
                              </m:r>
                            </m:sup>
                          </m:sSup>
                        </m:num>
                        <m:den>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𝜌</m:t>
                              </m:r>
                            </m:e>
                            <m:sub>
                              <m:r>
                                <a:rPr lang="es-ES" sz="1800" b="0" i="1" smtClean="0">
                                  <a:latin typeface="Cambria Math" panose="02040503050406030204" pitchFamily="18" charset="0"/>
                                </a:rPr>
                                <m:t>𝑚</m:t>
                              </m:r>
                            </m:sub>
                          </m:sSub>
                        </m:den>
                      </m:f>
                    </m:oMath>
                  </m:oMathPara>
                </a14:m>
                <a:endParaRPr lang="es-ES" sz="1800" dirty="0"/>
              </a:p>
              <a:p>
                <a:r>
                  <a:rPr lang="es-ES" sz="1800" dirty="0"/>
                  <a:t>Esta constante se demostrará bien en la asignatura de física de fluidos, nosotros la vamos a demostrar dimensionalmente:</a:t>
                </a:r>
              </a:p>
              <a:p>
                <a:pPr marL="0" lvl="0" indent="0">
                  <a:lnSpc>
                    <a:spcPct val="107000"/>
                  </a:lnSpc>
                  <a:spcAft>
                    <a:spcPts val="800"/>
                  </a:spcAft>
                  <a:buNone/>
                  <a:tabLst>
                    <a:tab pos="457200" algn="l"/>
                  </a:tabLst>
                </a:pPr>
                <a:r>
                  <a:rPr lang="es-ES" sz="1800" kern="0" dirty="0">
                    <a:effectLst/>
                    <a:latin typeface="Times New Roman" panose="02020603050405020304" pitchFamily="18" charset="0"/>
                    <a:ea typeface="Times New Roman" panose="02020603050405020304" pitchFamily="18" charset="0"/>
                    <a:cs typeface="Times New Roman" panose="02020603050405020304" pitchFamily="18" charset="0"/>
                  </a:rPr>
                  <a:t>La viscosidad tiene unidades de </a:t>
                </a:r>
                <a14:m>
                  <m:oMath xmlns:m="http://schemas.openxmlformats.org/officeDocument/2006/math">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p>
                      <m:sSup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𝐿</m:t>
                        </m:r>
                      </m:e>
                      <m:sup>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−1</m:t>
                        </m:r>
                      </m:sup>
                    </m:sSup>
                    <m:sSup>
                      <m:sSup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𝑇</m:t>
                        </m:r>
                      </m:e>
                      <m:sup>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−1</m:t>
                        </m:r>
                      </m:sup>
                    </m:sSup>
                  </m:oMath>
                </a14:m>
                <a:r>
                  <a:rPr lang="es-E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s-ES" sz="1800" kern="0" dirty="0">
                    <a:effectLst/>
                    <a:latin typeface="Times New Roman" panose="02020603050405020304" pitchFamily="18" charset="0"/>
                    <a:ea typeface="Times New Roman" panose="02020603050405020304" pitchFamily="18" charset="0"/>
                    <a:cs typeface="Times New Roman" panose="02020603050405020304" pitchFamily="18" charset="0"/>
                  </a:rPr>
                  <a:t>La densidad de masa tiene unidades de </a:t>
                </a:r>
                <a14:m>
                  <m:oMath xmlns:m="http://schemas.openxmlformats.org/officeDocument/2006/math">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p>
                      <m:sSup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𝐿</m:t>
                        </m:r>
                      </m:e>
                      <m:sup>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−3</m:t>
                        </m:r>
                      </m:sup>
                    </m:sSup>
                  </m:oMath>
                </a14:m>
                <a:r>
                  <a:rPr lang="es-E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lvl="0" indent="0">
                  <a:lnSpc>
                    <a:spcPct val="107000"/>
                  </a:lnSpc>
                  <a:spcAft>
                    <a:spcPts val="800"/>
                  </a:spcAft>
                  <a:buNone/>
                  <a:tabLst>
                    <a:tab pos="457200" algn="l"/>
                  </a:tabLst>
                </a:pPr>
                <a:r>
                  <a:rPr lang="es-ES" sz="1800" kern="0" dirty="0">
                    <a:effectLst/>
                    <a:latin typeface="Times New Roman" panose="02020603050405020304" pitchFamily="18" charset="0"/>
                    <a:ea typeface="Times New Roman" panose="02020603050405020304" pitchFamily="18" charset="0"/>
                    <a:cs typeface="Times New Roman" panose="02020603050405020304" pitchFamily="18" charset="0"/>
                  </a:rPr>
                  <a:t>Para encontrar una fuerza característica utilizando estas dos propiedades, necesitamos formar una combinación que tenga las dimensiones de fuerza </a:t>
                </a:r>
                <a14:m>
                  <m:oMath xmlns:m="http://schemas.openxmlformats.org/officeDocument/2006/math">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𝑀𝐿</m:t>
                    </m:r>
                    <m:sSup>
                      <m:sSup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𝑇</m:t>
                        </m:r>
                      </m:e>
                      <m:sup>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E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lvl="0" indent="0">
                  <a:lnSpc>
                    <a:spcPct val="107000"/>
                  </a:lnSpc>
                  <a:spcAft>
                    <a:spcPts val="800"/>
                  </a:spcAft>
                  <a:buNone/>
                  <a:tabLst>
                    <a:tab pos="457200" algn="l"/>
                  </a:tabLst>
                </a:pPr>
                <a14:m>
                  <m:oMathPara xmlns:m="http://schemas.openxmlformats.org/officeDocument/2006/math">
                    <m:oMathParaPr>
                      <m:jc m:val="centerGroup"/>
                    </m:oMathParaPr>
                    <m:oMath xmlns:m="http://schemas.openxmlformats.org/officeDocument/2006/math">
                      <m:d>
                        <m:dPr>
                          <m:begChr m:val="["/>
                          <m:endChr m:val="]"/>
                          <m:ctrlPr>
                            <a:rPr lang="es-ES"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𝜂</m:t>
                                  </m:r>
                                </m:e>
                                <m:sup>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sSub>
                                <m:sSub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𝜌</m:t>
                                  </m:r>
                                </m:e>
                                <m:sub>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sub>
                              </m:sSub>
                            </m:den>
                          </m:f>
                        </m:e>
                      </m:d>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𝐿</m:t>
                                      </m:r>
                                    </m:e>
                                    <m:sup>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𝑇</m:t>
                                      </m:r>
                                    </m:e>
                                    <m:sup>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−1</m:t>
                                      </m:r>
                                    </m:sup>
                                  </m:sSup>
                                </m:e>
                              </m:d>
                            </m:e>
                            <m:sup>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𝑀</m:t>
                          </m:r>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ES" sz="1200"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𝐿</m:t>
                              </m:r>
                            </m:e>
                            <m:sup>
                              <m:r>
                                <a:rPr lang="es-ES" sz="1800" i="1">
                                  <a:effectLst/>
                                  <a:latin typeface="Cambria Math" panose="02040503050406030204" pitchFamily="18" charset="0"/>
                                  <a:ea typeface="Calibri" panose="020F0502020204030204" pitchFamily="34" charset="0"/>
                                  <a:cs typeface="Times New Roman" panose="02020603050405020304" pitchFamily="18" charset="0"/>
                                </a:rPr>
                                <m:t>−3</m:t>
                              </m:r>
                            </m:sup>
                          </m:sSup>
                        </m:den>
                      </m:f>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𝐿</m:t>
                      </m:r>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𝑇</m:t>
                          </m:r>
                        </m:e>
                        <m:sup>
                          <m:r>
                            <a:rPr lang="es-ES" sz="1800" i="1" kern="0">
                              <a:effectLst/>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s-ES" sz="1800" dirty="0"/>
              </a:p>
            </p:txBody>
          </p:sp>
        </mc:Choice>
        <mc:Fallback>
          <p:sp>
            <p:nvSpPr>
              <p:cNvPr id="3" name="Marcador de contenido 2">
                <a:extLst>
                  <a:ext uri="{FF2B5EF4-FFF2-40B4-BE49-F238E27FC236}">
                    <a16:creationId xmlns:a16="http://schemas.microsoft.com/office/drawing/2014/main" id="{20946399-1D22-2926-9D3E-A5511D2D142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522" t="-1090" r="-464"/>
                </a:stretch>
              </a:blipFill>
            </p:spPr>
            <p:txBody>
              <a:bodyPr/>
              <a:lstStyle/>
              <a:p>
                <a:r>
                  <a:rPr lang="es-ES">
                    <a:noFill/>
                  </a:rPr>
                  <a:t> </a:t>
                </a:r>
              </a:p>
            </p:txBody>
          </p:sp>
        </mc:Fallback>
      </mc:AlternateContent>
    </p:spTree>
    <p:extLst>
      <p:ext uri="{BB962C8B-B14F-4D97-AF65-F5344CB8AC3E}">
        <p14:creationId xmlns:p14="http://schemas.microsoft.com/office/powerpoint/2010/main" val="11172452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C8FD1-DB0C-4D67-E857-E225F18AC8FE}"/>
              </a:ext>
            </a:extLst>
          </p:cNvPr>
          <p:cNvSpPr>
            <a:spLocks noGrp="1"/>
          </p:cNvSpPr>
          <p:nvPr>
            <p:ph type="title"/>
          </p:nvPr>
        </p:nvSpPr>
        <p:spPr/>
        <p:txBody>
          <a:bodyPr/>
          <a:lstStyle/>
          <a:p>
            <a:r>
              <a:rPr lang="es-ES" dirty="0"/>
              <a:t>Número de Reynolds</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20946399-1D22-2926-9D3E-A5511D2D1422}"/>
                  </a:ext>
                </a:extLst>
              </p:cNvPr>
              <p:cNvSpPr>
                <a:spLocks noGrp="1"/>
              </p:cNvSpPr>
              <p:nvPr>
                <p:ph idx="1"/>
              </p:nvPr>
            </p:nvSpPr>
            <p:spPr>
              <a:xfrm>
                <a:off x="838200" y="1825625"/>
                <a:ext cx="5257800" cy="4351338"/>
              </a:xfrm>
            </p:spPr>
            <p:txBody>
              <a:bodyPr>
                <a:normAutofit/>
              </a:bodyPr>
              <a:lstStyle/>
              <a:p>
                <a:r>
                  <a:rPr lang="es-ES" dirty="0"/>
                  <a:t>Fuerza crítica viscosa:</a:t>
                </a:r>
              </a:p>
              <a:p>
                <a:endParaRPr lang="es-ES" sz="1800" dirty="0"/>
              </a:p>
              <a:p>
                <a:pPr marL="0" indent="0">
                  <a:buNone/>
                </a:pPr>
                <a14:m>
                  <m:oMathPara xmlns:m="http://schemas.openxmlformats.org/officeDocument/2006/math">
                    <m:oMathParaPr>
                      <m:jc m:val="centerGroup"/>
                    </m:oMathParaPr>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𝑓</m:t>
                          </m:r>
                        </m:e>
                        <m:sub>
                          <m:r>
                            <a:rPr lang="es-ES" sz="1800" b="0" i="1" smtClean="0">
                              <a:latin typeface="Cambria Math" panose="02040503050406030204" pitchFamily="18" charset="0"/>
                            </a:rPr>
                            <m:t>𝑐𝑟𝑖𝑡</m:t>
                          </m:r>
                        </m:sub>
                      </m:sSub>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𝜂</m:t>
                              </m:r>
                            </m:e>
                            <m:sup>
                              <m:r>
                                <a:rPr lang="es-ES" sz="1800" b="0" i="1" smtClean="0">
                                  <a:latin typeface="Cambria Math" panose="02040503050406030204" pitchFamily="18" charset="0"/>
                                </a:rPr>
                                <m:t>2</m:t>
                              </m:r>
                            </m:sup>
                          </m:sSup>
                        </m:num>
                        <m:den>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𝜌</m:t>
                              </m:r>
                            </m:e>
                            <m:sub>
                              <m:r>
                                <a:rPr lang="es-ES" sz="1800" b="0" i="1" smtClean="0">
                                  <a:latin typeface="Cambria Math" panose="02040503050406030204" pitchFamily="18" charset="0"/>
                                </a:rPr>
                                <m:t>𝑚</m:t>
                              </m:r>
                            </m:sub>
                          </m:sSub>
                        </m:den>
                      </m:f>
                    </m:oMath>
                  </m:oMathPara>
                </a14:m>
                <a:endParaRPr lang="es-ES" sz="1800" dirty="0"/>
              </a:p>
              <a:p>
                <a:r>
                  <a:rPr lang="es-ES" sz="1800" dirty="0"/>
                  <a:t>Como vemos esta fuerza depende únicamente de parámetros del fluido, pero al calcular una fuerza ya no entendemos que el régimen laminar o turbulento sea una propiedad intrínseca del fluido.</a:t>
                </a:r>
              </a:p>
              <a:p>
                <a:r>
                  <a:rPr lang="es-ES" sz="1800" dirty="0"/>
                  <a:t>A la conclusión que llegamos es que dependiendo de si la fuerza externa que aplicamos está por encima o por debajo de </a:t>
                </a:r>
                <a14:m>
                  <m:oMath xmlns:m="http://schemas.openxmlformats.org/officeDocument/2006/math">
                    <m:sSub>
                      <m:sSubPr>
                        <m:ctrlPr>
                          <a:rPr lang="es-ES" sz="1800" b="0" i="1" dirty="0" smtClean="0">
                            <a:latin typeface="Cambria Math" panose="02040503050406030204" pitchFamily="18" charset="0"/>
                          </a:rPr>
                        </m:ctrlPr>
                      </m:sSubPr>
                      <m:e>
                        <m:r>
                          <a:rPr lang="es-ES" sz="1800" b="0" i="1" dirty="0" smtClean="0">
                            <a:latin typeface="Cambria Math" panose="02040503050406030204" pitchFamily="18" charset="0"/>
                          </a:rPr>
                          <m:t>𝑓</m:t>
                        </m:r>
                      </m:e>
                      <m:sub>
                        <m:r>
                          <a:rPr lang="es-ES" sz="1800" b="0" i="1" dirty="0" smtClean="0">
                            <a:latin typeface="Cambria Math" panose="02040503050406030204" pitchFamily="18" charset="0"/>
                          </a:rPr>
                          <m:t>𝑐𝑟𝑖𝑡</m:t>
                        </m:r>
                      </m:sub>
                    </m:sSub>
                  </m:oMath>
                </a14:m>
                <a:r>
                  <a:rPr lang="es-ES" sz="1800" dirty="0"/>
                  <a:t> el fluido se comportará como laminar o turbulento.</a:t>
                </a:r>
              </a:p>
            </p:txBody>
          </p:sp>
        </mc:Choice>
        <mc:Fallback>
          <p:sp>
            <p:nvSpPr>
              <p:cNvPr id="3" name="Marcador de contenido 2">
                <a:extLst>
                  <a:ext uri="{FF2B5EF4-FFF2-40B4-BE49-F238E27FC236}">
                    <a16:creationId xmlns:a16="http://schemas.microsoft.com/office/drawing/2014/main" id="{20946399-1D22-2926-9D3E-A5511D2D1422}"/>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t="-2381" r="-348"/>
                </a:stretch>
              </a:blipFill>
            </p:spPr>
            <p:txBody>
              <a:bodyPr/>
              <a:lstStyle/>
              <a:p>
                <a:r>
                  <a:rPr lang="es-ES">
                    <a:noFill/>
                  </a:rPr>
                  <a:t> </a:t>
                </a:r>
              </a:p>
            </p:txBody>
          </p:sp>
        </mc:Fallback>
      </mc:AlternateContent>
      <p:pic>
        <p:nvPicPr>
          <p:cNvPr id="4" name="Imagen 3" descr="Gráfico&#10;&#10;Descripción generada automáticamente">
            <a:extLst>
              <a:ext uri="{FF2B5EF4-FFF2-40B4-BE49-F238E27FC236}">
                <a16:creationId xmlns:a16="http://schemas.microsoft.com/office/drawing/2014/main" id="{1256331B-42BE-0477-CD79-BEB2AB679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217" y="1409700"/>
            <a:ext cx="6030783" cy="4581525"/>
          </a:xfrm>
          <a:prstGeom prst="rect">
            <a:avLst/>
          </a:prstGeom>
        </p:spPr>
      </p:pic>
    </p:spTree>
    <p:extLst>
      <p:ext uri="{BB962C8B-B14F-4D97-AF65-F5344CB8AC3E}">
        <p14:creationId xmlns:p14="http://schemas.microsoft.com/office/powerpoint/2010/main" val="236172270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1B8214-2064-0588-0E88-9287816C2CE1}"/>
              </a:ext>
            </a:extLst>
          </p:cNvPr>
          <p:cNvSpPr>
            <a:spLocks noGrp="1"/>
          </p:cNvSpPr>
          <p:nvPr>
            <p:ph type="title"/>
          </p:nvPr>
        </p:nvSpPr>
        <p:spPr/>
        <p:txBody>
          <a:bodyPr/>
          <a:lstStyle/>
          <a:p>
            <a:r>
              <a:rPr lang="es-ES" dirty="0"/>
              <a:t>Número de Reynolds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FDDA4D6-9CF2-8158-EDCF-767605E68AAA}"/>
                  </a:ext>
                </a:extLst>
              </p:cNvPr>
              <p:cNvSpPr>
                <a:spLocks noGrp="1"/>
              </p:cNvSpPr>
              <p:nvPr>
                <p:ph idx="1"/>
              </p:nvPr>
            </p:nvSpPr>
            <p:spPr>
              <a:xfrm>
                <a:off x="838200" y="1825625"/>
                <a:ext cx="5610225" cy="4351338"/>
              </a:xfrm>
            </p:spPr>
            <p:txBody>
              <a:bodyPr/>
              <a:lstStyle/>
              <a:p>
                <a:r>
                  <a:rPr lang="es-ES" dirty="0"/>
                  <a:t>Número de </a:t>
                </a:r>
                <a:r>
                  <a:rPr lang="es-ES" dirty="0" err="1"/>
                  <a:t>Reynods</a:t>
                </a:r>
                <a:r>
                  <a:rPr lang="es-ES" dirty="0"/>
                  <a:t>.</a:t>
                </a:r>
              </a:p>
              <a:p>
                <a:endParaRPr lang="es-ES" dirty="0"/>
              </a:p>
              <a:p>
                <a:pPr marL="0" indent="0">
                  <a:buNone/>
                </a:pPr>
                <a:endParaRPr lang="es-ES" dirty="0"/>
              </a:p>
              <a:p>
                <a:pPr marL="0" indent="0">
                  <a:buNone/>
                </a:pPr>
                <a:r>
                  <a:rPr lang="es-ES" dirty="0">
                    <a:effectLst/>
                    <a:ea typeface="Calibri" panose="020F0502020204030204" pitchFamily="34" charset="0"/>
                    <a:cs typeface="Times New Roman" panose="02020603050405020304" pitchFamily="18" charset="0"/>
                  </a:rPr>
                  <a:t>	      </a:t>
                </a:r>
              </a:p>
              <a:p>
                <a:pPr marL="0" indent="0">
                  <a:buNone/>
                </a:pPr>
                <a:r>
                  <a:rPr lang="es-ES" dirty="0">
                    <a:ea typeface="Calibri" panose="020F0502020204030204" pitchFamily="34" charset="0"/>
                    <a:cs typeface="Times New Roman" panose="02020603050405020304" pitchFamily="18" charset="0"/>
                  </a:rPr>
                  <a:t>		</a:t>
                </a:r>
                <a14:m>
                  <m:oMath xmlns:m="http://schemas.openxmlformats.org/officeDocument/2006/math">
                    <m:r>
                      <a:rPr lang="es-ES" i="1" smtClean="0">
                        <a:effectLst/>
                        <a:latin typeface="Cambria Math" panose="02040503050406030204" pitchFamily="18" charset="0"/>
                        <a:ea typeface="Calibri" panose="020F0502020204030204" pitchFamily="34" charset="0"/>
                        <a:cs typeface="Times New Roman" panose="02020603050405020304" pitchFamily="18" charset="0"/>
                      </a:rPr>
                      <m:t>𝑅</m:t>
                    </m:r>
                    <m:r>
                      <a:rPr lang="es-ES" i="1"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i="1">
                            <a:effectLst/>
                            <a:latin typeface="Cambria Math" panose="02040503050406030204" pitchFamily="18" charset="0"/>
                          </a:rPr>
                        </m:ctrlPr>
                      </m:fPr>
                      <m:num>
                        <m:r>
                          <a:rPr lang="es-ES" i="1">
                            <a:effectLst/>
                            <a:latin typeface="Cambria Math" panose="02040503050406030204" pitchFamily="18" charset="0"/>
                            <a:ea typeface="Calibri" panose="020F0502020204030204" pitchFamily="34" charset="0"/>
                            <a:cs typeface="Times New Roman" panose="02020603050405020304" pitchFamily="18" charset="0"/>
                          </a:rPr>
                          <m:t>𝑣</m:t>
                        </m:r>
                        <m:r>
                          <a:rPr lang="es-ES" i="1">
                            <a:effectLst/>
                            <a:latin typeface="Cambria Math" panose="02040503050406030204" pitchFamily="18" charset="0"/>
                            <a:ea typeface="Calibri" panose="020F0502020204030204" pitchFamily="34" charset="0"/>
                            <a:cs typeface="Times New Roman" panose="02020603050405020304" pitchFamily="18" charset="0"/>
                          </a:rPr>
                          <m:t> </m:t>
                        </m:r>
                        <m:r>
                          <a:rPr lang="es-ES" i="1">
                            <a:effectLst/>
                            <a:latin typeface="Cambria Math" panose="02040503050406030204" pitchFamily="18" charset="0"/>
                            <a:ea typeface="Calibri" panose="020F0502020204030204" pitchFamily="34" charset="0"/>
                            <a:cs typeface="Times New Roman" panose="02020603050405020304" pitchFamily="18" charset="0"/>
                          </a:rPr>
                          <m:t>𝑎</m:t>
                        </m:r>
                        <m:r>
                          <a:rPr lang="es-ES"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ES" i="1">
                                <a:effectLst/>
                                <a:latin typeface="Cambria Math" panose="02040503050406030204" pitchFamily="18" charset="0"/>
                              </a:rPr>
                            </m:ctrlPr>
                          </m:sSubPr>
                          <m:e>
                            <m:r>
                              <a:rPr lang="es-ES" i="1">
                                <a:effectLst/>
                                <a:latin typeface="Cambria Math" panose="02040503050406030204" pitchFamily="18" charset="0"/>
                                <a:ea typeface="Calibri" panose="020F0502020204030204" pitchFamily="34" charset="0"/>
                                <a:cs typeface="Times New Roman" panose="02020603050405020304" pitchFamily="18" charset="0"/>
                              </a:rPr>
                              <m:t>𝜌</m:t>
                            </m:r>
                          </m:e>
                          <m:sub>
                            <m:r>
                              <a:rPr lang="es-ES" i="1">
                                <a:effectLst/>
                                <a:latin typeface="Cambria Math" panose="02040503050406030204" pitchFamily="18" charset="0"/>
                                <a:ea typeface="Calibri" panose="020F0502020204030204" pitchFamily="34" charset="0"/>
                                <a:cs typeface="Times New Roman" panose="02020603050405020304" pitchFamily="18" charset="0"/>
                              </a:rPr>
                              <m:t>𝑚</m:t>
                            </m:r>
                          </m:sub>
                        </m:sSub>
                      </m:num>
                      <m:den>
                        <m:r>
                          <a:rPr lang="es-ES" i="1">
                            <a:effectLst/>
                            <a:latin typeface="Cambria Math" panose="02040503050406030204" pitchFamily="18" charset="0"/>
                            <a:ea typeface="Calibri" panose="020F0502020204030204" pitchFamily="34" charset="0"/>
                            <a:cs typeface="Times New Roman" panose="02020603050405020304" pitchFamily="18" charset="0"/>
                          </a:rPr>
                          <m:t>𝜂</m:t>
                        </m:r>
                      </m:den>
                    </m:f>
                  </m:oMath>
                </a14:m>
                <a:endParaRPr lang="es-ES" dirty="0"/>
              </a:p>
              <a:p>
                <a:endParaRPr lang="es-ES" sz="1800" dirty="0"/>
              </a:p>
              <a:p>
                <a:endParaRPr lang="es-ES" sz="1800" dirty="0"/>
              </a:p>
            </p:txBody>
          </p:sp>
        </mc:Choice>
        <mc:Fallback xmlns="">
          <p:sp>
            <p:nvSpPr>
              <p:cNvPr id="3" name="Marcador de contenido 2">
                <a:extLst>
                  <a:ext uri="{FF2B5EF4-FFF2-40B4-BE49-F238E27FC236}">
                    <a16:creationId xmlns:a16="http://schemas.microsoft.com/office/drawing/2014/main" id="{7FDDA4D6-9CF2-8158-EDCF-767605E68AAA}"/>
                  </a:ext>
                </a:extLst>
              </p:cNvPr>
              <p:cNvSpPr>
                <a:spLocks noGrp="1" noRot="1" noChangeAspect="1" noMove="1" noResize="1" noEditPoints="1" noAdjustHandles="1" noChangeArrowheads="1" noChangeShapeType="1" noTextEdit="1"/>
              </p:cNvSpPr>
              <p:nvPr>
                <p:ph idx="1"/>
              </p:nvPr>
            </p:nvSpPr>
            <p:spPr>
              <a:xfrm>
                <a:off x="838200" y="1825625"/>
                <a:ext cx="5610225" cy="4351338"/>
              </a:xfrm>
              <a:blipFill>
                <a:blip r:embed="rId2"/>
                <a:stretch>
                  <a:fillRect l="-1957" t="-2381"/>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id="{282FF142-B2B0-A5AF-EDD2-999B5AB5EF91}"/>
              </a:ext>
            </a:extLst>
          </p:cNvPr>
          <p:cNvPicPr>
            <a:picLocks noChangeAspect="1"/>
          </p:cNvPicPr>
          <p:nvPr/>
        </p:nvPicPr>
        <p:blipFill rotWithShape="1">
          <a:blip r:embed="rId3"/>
          <a:srcRect l="11400" r="13015" b="11550"/>
          <a:stretch/>
        </p:blipFill>
        <p:spPr>
          <a:xfrm>
            <a:off x="5799601" y="2218767"/>
            <a:ext cx="5906366" cy="3565053"/>
          </a:xfrm>
          <a:prstGeom prst="roundRect">
            <a:avLst/>
          </a:prstGeom>
        </p:spPr>
      </p:pic>
      <p:sp>
        <p:nvSpPr>
          <p:cNvPr id="7" name="CuadroTexto 6">
            <a:extLst>
              <a:ext uri="{FF2B5EF4-FFF2-40B4-BE49-F238E27FC236}">
                <a16:creationId xmlns:a16="http://schemas.microsoft.com/office/drawing/2014/main" id="{C16FF334-DBD9-FBBD-13CF-DBFAF3568ECE}"/>
              </a:ext>
            </a:extLst>
          </p:cNvPr>
          <p:cNvSpPr txBox="1"/>
          <p:nvPr/>
        </p:nvSpPr>
        <p:spPr>
          <a:xfrm>
            <a:off x="131805" y="6409038"/>
            <a:ext cx="5890054" cy="369332"/>
          </a:xfrm>
          <a:prstGeom prst="rect">
            <a:avLst/>
          </a:prstGeom>
          <a:noFill/>
        </p:spPr>
        <p:txBody>
          <a:bodyPr wrap="square" rtlCol="0">
            <a:spAutoFit/>
          </a:bodyPr>
          <a:lstStyle/>
          <a:p>
            <a:r>
              <a:rPr lang="es-ES" dirty="0"/>
              <a:t>Ver apuntes: Demostración del número de Reynolds</a:t>
            </a:r>
          </a:p>
        </p:txBody>
      </p:sp>
    </p:spTree>
    <p:extLst>
      <p:ext uri="{BB962C8B-B14F-4D97-AF65-F5344CB8AC3E}">
        <p14:creationId xmlns:p14="http://schemas.microsoft.com/office/powerpoint/2010/main" val="301401143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329AAD-5920-35E2-4EF2-CE241A9AB0EA}"/>
              </a:ext>
            </a:extLst>
          </p:cNvPr>
          <p:cNvSpPr>
            <a:spLocks noGrp="1"/>
          </p:cNvSpPr>
          <p:nvPr>
            <p:ph type="title"/>
          </p:nvPr>
        </p:nvSpPr>
        <p:spPr/>
        <p:txBody>
          <a:bodyPr/>
          <a:lstStyle/>
          <a:p>
            <a:r>
              <a:rPr lang="es-ES" dirty="0"/>
              <a:t>Número de Reynolds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E55B0F8-A677-85EB-9D18-EB00558F56F2}"/>
                  </a:ext>
                </a:extLst>
              </p:cNvPr>
              <p:cNvSpPr>
                <a:spLocks noGrp="1"/>
              </p:cNvSpPr>
              <p:nvPr>
                <p:ph sz="half" idx="1"/>
              </p:nvPr>
            </p:nvSpPr>
            <p:spPr/>
            <p:txBody>
              <a:bodyPr/>
              <a:lstStyle/>
              <a:p>
                <a:r>
                  <a:rPr lang="es-ES" dirty="0"/>
                  <a:t>Problema 1.</a:t>
                </a:r>
              </a:p>
              <a:p>
                <a:endParaRPr lang="es-ES" dirty="0"/>
              </a:p>
              <a:p>
                <a:r>
                  <a:rPr lang="es-ES" dirty="0"/>
                  <a:t>Calcula el número de Reynolds para una ballena de </a:t>
                </a:r>
                <a14:m>
                  <m:oMath xmlns:m="http://schemas.openxmlformats.org/officeDocument/2006/math">
                    <m:r>
                      <a:rPr lang="es-ES" i="1" dirty="0" smtClean="0">
                        <a:latin typeface="Cambria Math" panose="02040503050406030204" pitchFamily="18" charset="0"/>
                      </a:rPr>
                      <m:t>30</m:t>
                    </m:r>
                    <m:r>
                      <a:rPr lang="es-ES" i="1" dirty="0" smtClean="0">
                        <a:latin typeface="Cambria Math" panose="02040503050406030204" pitchFamily="18" charset="0"/>
                      </a:rPr>
                      <m:t>𝑚</m:t>
                    </m:r>
                    <m:r>
                      <a:rPr lang="es-ES" i="1" dirty="0" smtClean="0">
                        <a:latin typeface="Cambria Math" panose="02040503050406030204" pitchFamily="18" charset="0"/>
                      </a:rPr>
                      <m:t> </m:t>
                    </m:r>
                  </m:oMath>
                </a14:m>
                <a:r>
                  <a:rPr lang="es-ES" dirty="0"/>
                  <a:t>de radio que se mueve en el agua a una. velocidad de </a:t>
                </a:r>
                <a14:m>
                  <m:oMath xmlns:m="http://schemas.openxmlformats.org/officeDocument/2006/math">
                    <m:r>
                      <a:rPr lang="es-ES" i="1" dirty="0" smtClean="0">
                        <a:latin typeface="Cambria Math" panose="02040503050406030204" pitchFamily="18" charset="0"/>
                      </a:rPr>
                      <m:t>10 </m:t>
                    </m:r>
                    <m:r>
                      <a:rPr lang="es-ES" i="1" dirty="0" smtClean="0">
                        <a:latin typeface="Cambria Math" panose="02040503050406030204" pitchFamily="18" charset="0"/>
                      </a:rPr>
                      <m:t>𝑚</m:t>
                    </m:r>
                    <m:r>
                      <a:rPr lang="es-ES" i="1" dirty="0" smtClean="0">
                        <a:latin typeface="Cambria Math" panose="02040503050406030204" pitchFamily="18" charset="0"/>
                      </a:rPr>
                      <m:t>/</m:t>
                    </m:r>
                    <m:r>
                      <a:rPr lang="es-ES" i="1" dirty="0" smtClean="0">
                        <a:latin typeface="Cambria Math" panose="02040503050406030204" pitchFamily="18" charset="0"/>
                      </a:rPr>
                      <m:t>𝑠</m:t>
                    </m:r>
                    <m:r>
                      <a:rPr lang="es-ES" i="1" dirty="0" smtClean="0">
                        <a:latin typeface="Cambria Math" panose="02040503050406030204" pitchFamily="18" charset="0"/>
                      </a:rPr>
                      <m:t>.</m:t>
                    </m:r>
                  </m:oMath>
                </a14:m>
                <a:r>
                  <a:rPr lang="es-ES" dirty="0"/>
                  <a:t> </a:t>
                </a:r>
              </a:p>
              <a:p>
                <a:endParaRPr lang="es-ES" dirty="0"/>
              </a:p>
              <a:p>
                <a:pPr marL="0" indent="0">
                  <a:buNone/>
                </a:pPr>
                <a14:m>
                  <m:oMathPara xmlns:m="http://schemas.openxmlformats.org/officeDocument/2006/math">
                    <m:oMathParaPr>
                      <m:jc m:val="centerGroup"/>
                    </m:oMathParaPr>
                    <m:oMath xmlns:m="http://schemas.openxmlformats.org/officeDocument/2006/math">
                      <m:r>
                        <a:rPr lang="es-ES" i="1" kern="100" smtClean="0">
                          <a:effectLst/>
                          <a:latin typeface="Cambria Math" panose="02040503050406030204" pitchFamily="18" charset="0"/>
                          <a:ea typeface="Times New Roman" panose="02020603050405020304" pitchFamily="18" charset="0"/>
                          <a:cs typeface="Times New Roman" panose="02020603050405020304" pitchFamily="18" charset="0"/>
                        </a:rPr>
                        <m:t>𝑅</m:t>
                      </m:r>
                      <m:r>
                        <a:rPr lang="es-ES" i="1" kern="100" smtClean="0">
                          <a:effectLst/>
                          <a:latin typeface="Cambria Math" panose="02040503050406030204" pitchFamily="18" charset="0"/>
                          <a:ea typeface="Times New Roman" panose="02020603050405020304" pitchFamily="18" charset="0"/>
                          <a:cs typeface="Times New Roman" panose="02020603050405020304" pitchFamily="18" charset="0"/>
                        </a:rPr>
                        <m:t>=3∗</m:t>
                      </m:r>
                      <m:sSup>
                        <m:sSupPr>
                          <m:ctrlPr>
                            <a:rPr lang="es-ES"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s-ES" i="1" kern="100">
                              <a:effectLst/>
                              <a:latin typeface="Cambria Math" panose="02040503050406030204" pitchFamily="18" charset="0"/>
                              <a:ea typeface="Times New Roman" panose="02020603050405020304" pitchFamily="18" charset="0"/>
                              <a:cs typeface="Times New Roman" panose="02020603050405020304" pitchFamily="18" charset="0"/>
                            </a:rPr>
                            <m:t>8</m:t>
                          </m:r>
                        </m:sup>
                      </m:sSup>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7E55B0F8-A677-85EB-9D18-EB00558F56F2}"/>
                  </a:ext>
                </a:extLst>
              </p:cNvPr>
              <p:cNvSpPr>
                <a:spLocks noGrp="1" noRot="1" noChangeAspect="1" noMove="1" noResize="1" noEditPoints="1" noAdjustHandles="1" noChangeArrowheads="1" noChangeShapeType="1" noTextEdit="1"/>
              </p:cNvSpPr>
              <p:nvPr>
                <p:ph sz="half" idx="1"/>
              </p:nvPr>
            </p:nvSpPr>
            <p:spPr>
              <a:blipFill>
                <a:blip r:embed="rId2"/>
                <a:stretch>
                  <a:fillRect l="-2118" t="-2381" r="-376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8902291D-956C-890C-EF23-91BF0952DD5C}"/>
                  </a:ext>
                </a:extLst>
              </p:cNvPr>
              <p:cNvSpPr>
                <a:spLocks noGrp="1"/>
              </p:cNvSpPr>
              <p:nvPr>
                <p:ph sz="half" idx="2"/>
              </p:nvPr>
            </p:nvSpPr>
            <p:spPr/>
            <p:txBody>
              <a:bodyPr/>
              <a:lstStyle/>
              <a:p>
                <a:r>
                  <a:rPr lang="es-ES" dirty="0"/>
                  <a:t>Problema 2</a:t>
                </a:r>
              </a:p>
              <a:p>
                <a:endParaRPr lang="es-ES" dirty="0"/>
              </a:p>
              <a:p>
                <a:r>
                  <a:rPr lang="es-ES" dirty="0"/>
                  <a:t>Calcula el número de Reynolds de una bacteria de radio </a:t>
                </a:r>
                <a14:m>
                  <m:oMath xmlns:m="http://schemas.openxmlformats.org/officeDocument/2006/math">
                    <m:r>
                      <a:rPr lang="es-ES" i="1" dirty="0" smtClean="0">
                        <a:latin typeface="Cambria Math" panose="02040503050406030204" pitchFamily="18" charset="0"/>
                      </a:rPr>
                      <m:t>1</m:t>
                    </m:r>
                    <m:r>
                      <a:rPr lang="es-ES" b="0" i="1" dirty="0" smtClean="0">
                        <a:latin typeface="Cambria Math" panose="02040503050406030204" pitchFamily="18" charset="0"/>
                      </a:rPr>
                      <m:t>𝜇</m:t>
                    </m:r>
                    <m:r>
                      <a:rPr lang="es-ES" i="1" dirty="0" smtClean="0">
                        <a:latin typeface="Cambria Math" panose="02040503050406030204" pitchFamily="18" charset="0"/>
                      </a:rPr>
                      <m:t>𝑚</m:t>
                    </m:r>
                  </m:oMath>
                </a14:m>
                <a:r>
                  <a:rPr lang="es-ES" dirty="0"/>
                  <a:t> que se mueve en el agua a una velocidad de </a:t>
                </a:r>
                <a14:m>
                  <m:oMath xmlns:m="http://schemas.openxmlformats.org/officeDocument/2006/math">
                    <m:r>
                      <a:rPr lang="es-ES" i="1" dirty="0" smtClean="0">
                        <a:latin typeface="Cambria Math" panose="02040503050406030204" pitchFamily="18" charset="0"/>
                      </a:rPr>
                      <m:t>30</m:t>
                    </m:r>
                    <m:r>
                      <a:rPr lang="es-ES" b="0" i="1" dirty="0" smtClean="0">
                        <a:latin typeface="Cambria Math" panose="02040503050406030204" pitchFamily="18" charset="0"/>
                      </a:rPr>
                      <m:t>𝜇</m:t>
                    </m:r>
                    <m:r>
                      <a:rPr lang="es-ES" i="1" dirty="0" smtClean="0">
                        <a:latin typeface="Cambria Math" panose="02040503050406030204" pitchFamily="18" charset="0"/>
                      </a:rPr>
                      <m:t>𝑚</m:t>
                    </m:r>
                    <m:r>
                      <a:rPr lang="es-ES" i="1" dirty="0" smtClean="0">
                        <a:latin typeface="Cambria Math" panose="02040503050406030204" pitchFamily="18" charset="0"/>
                      </a:rPr>
                      <m:t>/</m:t>
                    </m:r>
                    <m:r>
                      <a:rPr lang="es-ES" i="1" dirty="0" smtClean="0">
                        <a:latin typeface="Cambria Math" panose="02040503050406030204" pitchFamily="18" charset="0"/>
                      </a:rPr>
                      <m:t>𝑠</m:t>
                    </m:r>
                  </m:oMath>
                </a14:m>
                <a:r>
                  <a:rPr lang="es-ES" dirty="0"/>
                  <a:t>.</a:t>
                </a:r>
              </a:p>
              <a:p>
                <a:endParaRPr lang="es-ES" dirty="0"/>
              </a:p>
              <a:p>
                <a:pPr marL="0" indent="0">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𝑅</m:t>
                      </m:r>
                      <m:r>
                        <a:rPr lang="es-ES" i="1">
                          <a:latin typeface="Cambria Math" panose="02040503050406030204" pitchFamily="18" charset="0"/>
                        </a:rPr>
                        <m:t>=3∗</m:t>
                      </m:r>
                      <m:sSup>
                        <m:sSupPr>
                          <m:ctrlPr>
                            <a:rPr lang="es-ES" i="1">
                              <a:latin typeface="Cambria Math" panose="02040503050406030204" pitchFamily="18" charset="0"/>
                            </a:rPr>
                          </m:ctrlPr>
                        </m:sSupPr>
                        <m:e>
                          <m:r>
                            <a:rPr lang="es-ES" i="1">
                              <a:latin typeface="Cambria Math" panose="02040503050406030204" pitchFamily="18" charset="0"/>
                            </a:rPr>
                            <m:t>10</m:t>
                          </m:r>
                        </m:e>
                        <m:sup>
                          <m:r>
                            <a:rPr lang="es-ES" i="1">
                              <a:latin typeface="Cambria Math" panose="02040503050406030204" pitchFamily="18" charset="0"/>
                            </a:rPr>
                            <m:t>−5</m:t>
                          </m:r>
                        </m:sup>
                      </m:sSup>
                    </m:oMath>
                  </m:oMathPara>
                </a14:m>
                <a:endParaRPr lang="es-ES" dirty="0"/>
              </a:p>
              <a:p>
                <a:endParaRPr lang="es-ES" dirty="0"/>
              </a:p>
              <a:p>
                <a:endParaRPr lang="es-ES" dirty="0"/>
              </a:p>
            </p:txBody>
          </p:sp>
        </mc:Choice>
        <mc:Fallback xmlns="">
          <p:sp>
            <p:nvSpPr>
              <p:cNvPr id="4" name="Marcador de contenido 3">
                <a:extLst>
                  <a:ext uri="{FF2B5EF4-FFF2-40B4-BE49-F238E27FC236}">
                    <a16:creationId xmlns:a16="http://schemas.microsoft.com/office/drawing/2014/main" id="{8902291D-956C-890C-EF23-91BF0952DD5C}"/>
                  </a:ext>
                </a:extLst>
              </p:cNvPr>
              <p:cNvSpPr>
                <a:spLocks noGrp="1" noRot="1" noChangeAspect="1" noMove="1" noResize="1" noEditPoints="1" noAdjustHandles="1" noChangeArrowheads="1" noChangeShapeType="1" noTextEdit="1"/>
              </p:cNvSpPr>
              <p:nvPr>
                <p:ph sz="half" idx="2"/>
              </p:nvPr>
            </p:nvSpPr>
            <p:spPr>
              <a:blipFill>
                <a:blip r:embed="rId3"/>
                <a:stretch>
                  <a:fillRect l="-2118" t="-2381" r="-3765"/>
                </a:stretch>
              </a:blipFill>
            </p:spPr>
            <p:txBody>
              <a:bodyPr/>
              <a:lstStyle/>
              <a:p>
                <a:r>
                  <a:rPr lang="es-ES">
                    <a:noFill/>
                  </a:rPr>
                  <a:t> </a:t>
                </a:r>
              </a:p>
            </p:txBody>
          </p:sp>
        </mc:Fallback>
      </mc:AlternateContent>
    </p:spTree>
    <p:extLst>
      <p:ext uri="{BB962C8B-B14F-4D97-AF65-F5344CB8AC3E}">
        <p14:creationId xmlns:p14="http://schemas.microsoft.com/office/powerpoint/2010/main" val="3635514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 calcmode="lin" valueType="num">
                                      <p:cBhvr additive="base">
                                        <p:cTn id="1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6D8CB-C801-8E58-65F6-22C752BFF009}"/>
              </a:ext>
            </a:extLst>
          </p:cNvPr>
          <p:cNvSpPr>
            <a:spLocks noGrp="1"/>
          </p:cNvSpPr>
          <p:nvPr>
            <p:ph type="title"/>
          </p:nvPr>
        </p:nvSpPr>
        <p:spPr/>
        <p:txBody>
          <a:bodyPr/>
          <a:lstStyle/>
          <a:p>
            <a:r>
              <a:rPr lang="es-ES" dirty="0"/>
              <a:t>Aplicaciones biológicas</a:t>
            </a:r>
          </a:p>
        </p:txBody>
      </p:sp>
      <p:sp>
        <p:nvSpPr>
          <p:cNvPr id="3" name="Marcador de contenido 2">
            <a:extLst>
              <a:ext uri="{FF2B5EF4-FFF2-40B4-BE49-F238E27FC236}">
                <a16:creationId xmlns:a16="http://schemas.microsoft.com/office/drawing/2014/main" id="{079676A2-FC8F-4B07-3507-6FDC0EDE4878}"/>
              </a:ext>
            </a:extLst>
          </p:cNvPr>
          <p:cNvSpPr>
            <a:spLocks noGrp="1"/>
          </p:cNvSpPr>
          <p:nvPr>
            <p:ph idx="1"/>
          </p:nvPr>
        </p:nvSpPr>
        <p:spPr/>
        <p:txBody>
          <a:bodyPr/>
          <a:lstStyle/>
          <a:p>
            <a:r>
              <a:rPr lang="es-ES" dirty="0"/>
              <a:t>Aplicaciones biológicas</a:t>
            </a:r>
          </a:p>
          <a:p>
            <a:endParaRPr lang="es-ES" dirty="0"/>
          </a:p>
          <a:p>
            <a:r>
              <a:rPr lang="es-ES" sz="1800" dirty="0"/>
              <a:t>El problema del movimiento en un fluido viscoso. </a:t>
            </a:r>
          </a:p>
          <a:p>
            <a:endParaRPr lang="es-ES" sz="1800" dirty="0"/>
          </a:p>
          <a:p>
            <a:r>
              <a:rPr lang="es-ES" sz="1800" dirty="0"/>
              <a:t>¿Cómo se propulsan las células?</a:t>
            </a:r>
          </a:p>
          <a:p>
            <a:endParaRPr lang="es-ES" sz="1800" dirty="0"/>
          </a:p>
        </p:txBody>
      </p:sp>
    </p:spTree>
    <p:extLst>
      <p:ext uri="{BB962C8B-B14F-4D97-AF65-F5344CB8AC3E}">
        <p14:creationId xmlns:p14="http://schemas.microsoft.com/office/powerpoint/2010/main" val="317389397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6D8CB-C801-8E58-65F6-22C752BFF009}"/>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79676A2-FC8F-4B07-3507-6FDC0EDE4878}"/>
                  </a:ext>
                </a:extLst>
              </p:cNvPr>
              <p:cNvSpPr>
                <a:spLocks noGrp="1"/>
              </p:cNvSpPr>
              <p:nvPr>
                <p:ph idx="1"/>
              </p:nvPr>
            </p:nvSpPr>
            <p:spPr/>
            <p:txBody>
              <a:bodyPr>
                <a:normAutofit lnSpcReduction="10000"/>
              </a:bodyPr>
              <a:lstStyle/>
              <a:p>
                <a:pPr marL="0" indent="0">
                  <a:buNone/>
                </a:pPr>
                <a:endParaRPr lang="es-ES" dirty="0"/>
              </a:p>
              <a:p>
                <a:endParaRPr lang="es-ES" dirty="0"/>
              </a:p>
              <a:p>
                <a:r>
                  <a:rPr lang="es-ES" sz="1800" dirty="0"/>
                  <a:t>Supongamos una bacteria con aletas, veamos si es posible que se mueva.</a:t>
                </a:r>
              </a:p>
              <a:p>
                <a:r>
                  <a:rPr lang="es-ES" sz="1800" dirty="0"/>
                  <a:t>La bacteria que vemos quiere desplazarse hacia arriba a una velocidad </a:t>
                </a:r>
                <a14:m>
                  <m:oMath xmlns:m="http://schemas.openxmlformats.org/officeDocument/2006/math">
                    <m:r>
                      <a:rPr lang="es-ES" sz="1800" i="1" dirty="0" smtClean="0">
                        <a:latin typeface="Cambria Math" panose="02040503050406030204" pitchFamily="18" charset="0"/>
                      </a:rPr>
                      <m:t>𝑢</m:t>
                    </m:r>
                  </m:oMath>
                </a14:m>
                <a:r>
                  <a:rPr lang="es-ES" sz="1800" dirty="0"/>
                  <a:t>, para ello primero mueve sus aletas hacia abajo a una velocidad </a:t>
                </a:r>
                <a14:m>
                  <m:oMath xmlns:m="http://schemas.openxmlformats.org/officeDocument/2006/math">
                    <m:r>
                      <a:rPr lang="es-ES" sz="1800" i="1" dirty="0" smtClean="0">
                        <a:latin typeface="Cambria Math" panose="02040503050406030204" pitchFamily="18" charset="0"/>
                      </a:rPr>
                      <m:t>𝑣</m:t>
                    </m:r>
                  </m:oMath>
                </a14:m>
                <a:r>
                  <a:rPr lang="es-ES" sz="1800" dirty="0"/>
                  <a:t> durante un tiempo </a:t>
                </a:r>
                <a14:m>
                  <m:oMath xmlns:m="http://schemas.openxmlformats.org/officeDocument/2006/math">
                    <m:r>
                      <a:rPr lang="es-ES" sz="1800" i="1" dirty="0" smtClean="0">
                        <a:latin typeface="Cambria Math" panose="02040503050406030204" pitchFamily="18" charset="0"/>
                      </a:rPr>
                      <m:t>𝑡</m:t>
                    </m:r>
                  </m:oMath>
                </a14:m>
                <a:r>
                  <a:rPr lang="es-ES" sz="1800" dirty="0"/>
                  <a:t>, para luego volver a su posición inicial moviendo las aletas a una velocidad </a:t>
                </a:r>
                <a14:m>
                  <m:oMath xmlns:m="http://schemas.openxmlformats.org/officeDocument/2006/math">
                    <m:r>
                      <a:rPr lang="es-ES" sz="1800" i="1" dirty="0" smtClean="0">
                        <a:latin typeface="Cambria Math" panose="02040503050406030204" pitchFamily="18" charset="0"/>
                      </a:rPr>
                      <m:t>𝑣</m:t>
                    </m:r>
                    <m:r>
                      <a:rPr lang="es-ES" sz="1800" i="1" dirty="0" smtClean="0">
                        <a:latin typeface="Cambria Math" panose="02040503050406030204" pitchFamily="18" charset="0"/>
                      </a:rPr>
                      <m:t>´</m:t>
                    </m:r>
                  </m:oMath>
                </a14:m>
                <a:r>
                  <a:rPr lang="es-ES" sz="1800" dirty="0"/>
                  <a:t>. Es importante recalcar que podemos entender el coeficiente de fricción viscosa que se aplica sobre todo el conjunto como el coeficiente de fricción viscosa </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sobre la bacteria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junto con </a:t>
                </a:r>
                <a:r>
                  <a:rPr lang="es-ES" sz="1800" dirty="0"/>
                  <a:t>el coeficiente de fricción viscosa </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sobre las aletas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ES" sz="1800" dirty="0"/>
                  <a:t>A) La velocidad real de los remos respecto al fluido circundante depende tanto de la velocidad dada </a:t>
                </a:r>
                <a14:m>
                  <m:oMath xmlns:m="http://schemas.openxmlformats.org/officeDocument/2006/math">
                    <m:r>
                      <a:rPr lang="es-ES" sz="1800" i="1" dirty="0" smtClean="0">
                        <a:latin typeface="Cambria Math" panose="02040503050406030204" pitchFamily="18" charset="0"/>
                      </a:rPr>
                      <m:t>𝑣</m:t>
                    </m:r>
                  </m:oMath>
                </a14:m>
                <a:r>
                  <a:rPr lang="es-ES" sz="1800" dirty="0"/>
                  <a:t> como de la velocidad u del cuerpo, que aún no conocemos. Encuentra </a:t>
                </a:r>
                <a14:m>
                  <m:oMath xmlns:m="http://schemas.openxmlformats.org/officeDocument/2006/math">
                    <m:r>
                      <a:rPr lang="es-ES" sz="1800" i="1" dirty="0" smtClean="0">
                        <a:latin typeface="Cambria Math" panose="02040503050406030204" pitchFamily="18" charset="0"/>
                      </a:rPr>
                      <m:t>𝑢</m:t>
                    </m:r>
                  </m:oMath>
                </a14:m>
                <a:r>
                  <a:rPr lang="es-ES" sz="1800" dirty="0"/>
                  <a:t> para la primera mitad del ciclo.</a:t>
                </a:r>
              </a:p>
              <a:p>
                <a:pPr marL="0" indent="0">
                  <a:buNone/>
                </a:pPr>
                <a:r>
                  <a:rPr lang="es-ES" sz="1800" dirty="0"/>
                  <a:t>B) ¿Qué distancia y en qué dirección se mueve el cuerpo durante el primer golpe?</a:t>
                </a:r>
              </a:p>
              <a:p>
                <a:pPr marL="0" indent="0">
                  <a:buNone/>
                </a:pPr>
                <a:r>
                  <a:rPr lang="es-ES" sz="1800" dirty="0"/>
                  <a:t>C) Repite (A) y (B) para el segundo golpe (golpe de retorno).</a:t>
                </a:r>
              </a:p>
              <a:p>
                <a:pPr marL="0" indent="0">
                  <a:buNone/>
                </a:pPr>
                <a:r>
                  <a:rPr lang="es-ES" sz="1800" dirty="0"/>
                  <a:t>D) Elige 𝑣 y 𝑣′  para optimizar este proceso. </a:t>
                </a:r>
              </a:p>
            </p:txBody>
          </p:sp>
        </mc:Choice>
        <mc:Fallback xmlns="">
          <p:sp>
            <p:nvSpPr>
              <p:cNvPr id="3" name="Marcador de contenido 2">
                <a:extLst>
                  <a:ext uri="{FF2B5EF4-FFF2-40B4-BE49-F238E27FC236}">
                    <a16:creationId xmlns:a16="http://schemas.microsoft.com/office/drawing/2014/main" id="{079676A2-FC8F-4B07-3507-6FDC0EDE4878}"/>
                  </a:ext>
                </a:extLst>
              </p:cNvPr>
              <p:cNvSpPr>
                <a:spLocks noGrp="1" noRot="1" noChangeAspect="1" noMove="1" noResize="1" noEditPoints="1" noAdjustHandles="1" noChangeArrowheads="1" noChangeShapeType="1" noTextEdit="1"/>
              </p:cNvSpPr>
              <p:nvPr>
                <p:ph idx="1"/>
              </p:nvPr>
            </p:nvSpPr>
            <p:spPr>
              <a:blipFill>
                <a:blip r:embed="rId2"/>
                <a:stretch>
                  <a:fillRect l="-522" r="-812"/>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id="{026C63AD-1E55-185D-4E74-D0CB4AAC8A01}"/>
              </a:ext>
            </a:extLst>
          </p:cNvPr>
          <p:cNvPicPr>
            <a:picLocks noChangeAspect="1"/>
          </p:cNvPicPr>
          <p:nvPr/>
        </p:nvPicPr>
        <p:blipFill>
          <a:blip r:embed="rId3"/>
          <a:stretch>
            <a:fillRect/>
          </a:stretch>
        </p:blipFill>
        <p:spPr>
          <a:xfrm>
            <a:off x="6822332" y="0"/>
            <a:ext cx="5369668" cy="2530699"/>
          </a:xfrm>
          <a:prstGeom prst="rect">
            <a:avLst/>
          </a:prstGeom>
        </p:spPr>
      </p:pic>
    </p:spTree>
    <p:extLst>
      <p:ext uri="{BB962C8B-B14F-4D97-AF65-F5344CB8AC3E}">
        <p14:creationId xmlns:p14="http://schemas.microsoft.com/office/powerpoint/2010/main" val="161411895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6D8CB-C801-8E58-65F6-22C752BFF009}"/>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79676A2-FC8F-4B07-3507-6FDC0EDE4878}"/>
                  </a:ext>
                </a:extLst>
              </p:cNvPr>
              <p:cNvSpPr>
                <a:spLocks noGrp="1"/>
              </p:cNvSpPr>
              <p:nvPr>
                <p:ph idx="1"/>
              </p:nvPr>
            </p:nvSpPr>
            <p:spPr>
              <a:xfrm>
                <a:off x="838200" y="1825624"/>
                <a:ext cx="10515600" cy="5032375"/>
              </a:xfrm>
            </p:spPr>
            <p:txBody>
              <a:bodyPr>
                <a:normAutofit/>
              </a:bodyPr>
              <a:lstStyle/>
              <a:p>
                <a:pPr marL="0" indent="0">
                  <a:buNone/>
                </a:pPr>
                <a:endParaRPr lang="es-ES" sz="2800" dirty="0"/>
              </a:p>
              <a:p>
                <a:pPr marL="0" indent="0">
                  <a:buNone/>
                </a:pPr>
                <a:endParaRPr lang="es-ES" sz="2800" dirty="0"/>
              </a:p>
              <a:p>
                <a:pPr marL="0" indent="0">
                  <a:buNone/>
                </a:pPr>
                <a:r>
                  <a:rPr lang="es-ES" sz="2100" dirty="0"/>
                  <a:t> </a:t>
                </a:r>
                <a:r>
                  <a:rPr lang="es-ES" sz="1800" b="1" dirty="0"/>
                  <a:t>A) La velocidad real de los remos respecto al fluido circundante depende tanto de la velocidad dada v como de la velocidad u del cuerpo, que aún no conocemos. Encuentra u para la primera mitad del ciclo.</a:t>
                </a:r>
              </a:p>
              <a:p>
                <a:pPr marL="0" indent="0">
                  <a:buNone/>
                </a:pPr>
                <a:endParaRPr lang="es-ES" sz="1800" b="1" dirty="0"/>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Como hemos visto anteriormente, la velocidad de deriva se puede describir como </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𝑑𝑟𝑖𝑓</m:t>
                          </m:r>
                          <m:r>
                            <a:rPr lang="es-E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𝑓</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𝜁</m:t>
                          </m:r>
                        </m:den>
                      </m:f>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La fuerza de arrastre en el cuerpo, que se mueve a velocidad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𝑢</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𝑐𝑢𝑒𝑟𝑝𝑜</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𝑢</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079676A2-FC8F-4B07-3507-6FDC0EDE487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522"/>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id="{026C63AD-1E55-185D-4E74-D0CB4AAC8A01}"/>
              </a:ext>
            </a:extLst>
          </p:cNvPr>
          <p:cNvPicPr>
            <a:picLocks noChangeAspect="1"/>
          </p:cNvPicPr>
          <p:nvPr/>
        </p:nvPicPr>
        <p:blipFill>
          <a:blip r:embed="rId3"/>
          <a:stretch>
            <a:fillRect/>
          </a:stretch>
        </p:blipFill>
        <p:spPr>
          <a:xfrm>
            <a:off x="6822332" y="0"/>
            <a:ext cx="5369668" cy="2530699"/>
          </a:xfrm>
          <a:prstGeom prst="rect">
            <a:avLst/>
          </a:prstGeom>
        </p:spPr>
      </p:pic>
    </p:spTree>
    <p:extLst>
      <p:ext uri="{BB962C8B-B14F-4D97-AF65-F5344CB8AC3E}">
        <p14:creationId xmlns:p14="http://schemas.microsoft.com/office/powerpoint/2010/main" val="1108658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6D8CB-C801-8E58-65F6-22C752BFF009}"/>
              </a:ext>
            </a:extLst>
          </p:cNvPr>
          <p:cNvSpPr>
            <a:spLocks noGrp="1"/>
          </p:cNvSpPr>
          <p:nvPr>
            <p:ph type="title"/>
          </p:nvPr>
        </p:nvSpPr>
        <p:spPr/>
        <p:txBody>
          <a:bodyPr/>
          <a:lstStyle/>
          <a:p>
            <a:r>
              <a:rPr lang="es-ES" dirty="0"/>
              <a:t>Aplicaciones biológicas</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079676A2-FC8F-4B07-3507-6FDC0EDE4878}"/>
                  </a:ext>
                </a:extLst>
              </p:cNvPr>
              <p:cNvSpPr>
                <a:spLocks noGrp="1"/>
              </p:cNvSpPr>
              <p:nvPr>
                <p:ph idx="1"/>
              </p:nvPr>
            </p:nvSpPr>
            <p:spPr>
              <a:xfrm>
                <a:off x="838200" y="1825624"/>
                <a:ext cx="10515600" cy="5032375"/>
              </a:xfrm>
            </p:spPr>
            <p:txBody>
              <a:bodyPr>
                <a:normAutofit/>
              </a:bodyPr>
              <a:lstStyle/>
              <a:p>
                <a:pPr marL="0" indent="0">
                  <a:buNone/>
                </a:pPr>
                <a:endParaRPr lang="es-ES" sz="2800" dirty="0"/>
              </a:p>
              <a:p>
                <a:pPr marL="0" indent="0">
                  <a:buNone/>
                </a:pPr>
                <a:endParaRPr lang="es-ES" sz="2800" dirty="0"/>
              </a:p>
              <a:p>
                <a:pPr marL="0" indent="0">
                  <a:buNone/>
                </a:pPr>
                <a:r>
                  <a:rPr lang="es-ES" sz="2100" dirty="0"/>
                  <a:t> </a:t>
                </a:r>
                <a:r>
                  <a:rPr lang="es-ES" sz="1800" b="1" dirty="0"/>
                  <a:t>A) La velocidad real de los remos respecto al fluido circundante depende tanto de la velocidad dada v como de la velocidad u del cuerpo, que aún no conocemos. Encuentra u para la primera mitad del ciclo.</a:t>
                </a:r>
              </a:p>
              <a:p>
                <a:pPr marL="0" indent="0">
                  <a:buNone/>
                </a:pPr>
                <a:endParaRPr lang="es-ES" sz="1800" b="1" dirty="0"/>
              </a:p>
              <a:p>
                <a:pPr>
                  <a:lnSpc>
                    <a:spcPct val="107000"/>
                  </a:lnSpc>
                  <a:spcAft>
                    <a:spcPts val="800"/>
                  </a:spcAft>
                </a:pPr>
                <a:r>
                  <a:rPr lang="es-ES" sz="1800" dirty="0"/>
                  <a:t>Al equilibrar estas fuerzas para que el sistema se mueva de forma uniforme sin aceleración neta, se establece que el equilibrio de fuerzas sobre la célula es igual a 0:</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s-ES" sz="1800" i="1" smtClean="0">
                              <a:effectLst/>
                              <a:latin typeface="Cambria Math" panose="02040503050406030204" pitchFamily="18" charset="0"/>
                              <a:ea typeface="Times New Roman" panose="02020603050405020304" pitchFamily="18" charset="0"/>
                            </a:rPr>
                          </m:ctrlPr>
                        </m:sSubPr>
                        <m:e>
                          <m:sSub>
                            <m:sSubPr>
                              <m:ctrlPr>
                                <a:rPr lang="es-ES" sz="1800" b="0" i="1" smtClean="0">
                                  <a:effectLst/>
                                  <a:latin typeface="Cambria Math" panose="02040503050406030204" pitchFamily="18" charset="0"/>
                                  <a:ea typeface="Times New Roman" panose="02020603050405020304" pitchFamily="18" charset="0"/>
                                </a:rPr>
                              </m:ctrlPr>
                            </m:sSubPr>
                            <m:e>
                              <m:r>
                                <a:rPr lang="es-ES" sz="1800" b="0" i="1" smtClean="0">
                                  <a:effectLst/>
                                  <a:latin typeface="Cambria Math" panose="02040503050406030204" pitchFamily="18" charset="0"/>
                                  <a:ea typeface="Times New Roman" panose="02020603050405020304" pitchFamily="18" charset="0"/>
                                </a:rPr>
                                <m:t>𝐹</m:t>
                              </m:r>
                            </m:e>
                            <m:sub>
                              <m:r>
                                <a:rPr lang="es-ES" sz="1800" b="0" i="1" smtClean="0">
                                  <a:effectLst/>
                                  <a:latin typeface="Cambria Math" panose="02040503050406030204" pitchFamily="18" charset="0"/>
                                  <a:ea typeface="Times New Roman" panose="02020603050405020304" pitchFamily="18" charset="0"/>
                                </a:rPr>
                                <m:t>𝑝𝑎𝑙𝑎𝑠</m:t>
                              </m:r>
                            </m:sub>
                          </m:sSub>
                          <m:r>
                            <a:rPr lang="es-ES" sz="1800" b="0" i="1" smtClean="0">
                              <a:effectLst/>
                              <a:latin typeface="Cambria Math" panose="02040503050406030204" pitchFamily="18" charset="0"/>
                              <a:ea typeface="Times New Roman" panose="02020603050405020304" pitchFamily="18" charset="0"/>
                            </a:rPr>
                            <m:t>+</m:t>
                          </m:r>
                          <m:sSub>
                            <m:sSubPr>
                              <m:ctrlPr>
                                <a:rPr lang="es-ES" sz="1800" b="0" i="1" smtClean="0">
                                  <a:effectLst/>
                                  <a:latin typeface="Cambria Math" panose="02040503050406030204" pitchFamily="18" charset="0"/>
                                  <a:ea typeface="Times New Roman" panose="02020603050405020304" pitchFamily="18" charset="0"/>
                                </a:rPr>
                              </m:ctrlPr>
                            </m:sSubPr>
                            <m:e>
                              <m:r>
                                <a:rPr lang="es-ES" sz="1800" b="0" i="1" smtClean="0">
                                  <a:effectLst/>
                                  <a:latin typeface="Cambria Math" panose="02040503050406030204" pitchFamily="18" charset="0"/>
                                  <a:ea typeface="Times New Roman" panose="02020603050405020304" pitchFamily="18" charset="0"/>
                                </a:rPr>
                                <m:t>𝐹</m:t>
                              </m:r>
                            </m:e>
                            <m:sub>
                              <m:r>
                                <a:rPr lang="es-ES" sz="1800" b="0" i="1" smtClean="0">
                                  <a:effectLst/>
                                  <a:latin typeface="Cambria Math" panose="02040503050406030204" pitchFamily="18" charset="0"/>
                                  <a:ea typeface="Times New Roman" panose="02020603050405020304" pitchFamily="18" charset="0"/>
                                </a:rPr>
                                <m:t>𝑏𝑎𝑐𝑡𝑒𝑟𝑖𝑎</m:t>
                              </m:r>
                            </m:sub>
                          </m:sSub>
                          <m:r>
                            <a:rPr lang="es-ES" sz="1800" b="0" i="1" smtClean="0">
                              <a:effectLst/>
                              <a:latin typeface="Cambria Math" panose="02040503050406030204" pitchFamily="18" charset="0"/>
                              <a:ea typeface="Times New Roman" panose="02020603050405020304" pitchFamily="18" charset="0"/>
                            </a:rPr>
                            <m:t>=0→</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s-ES" sz="1800" i="1">
                              <a:effectLst/>
                              <a:latin typeface="Cambria Math" panose="02040503050406030204" pitchFamily="18" charset="0"/>
                              <a:ea typeface="Times New Roman" panose="02020603050405020304" pitchFamily="18" charset="0"/>
                            </a:rPr>
                          </m:ctrlPr>
                        </m:d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𝑣</m:t>
                          </m:r>
                        </m:e>
                      </m:d>
                      <m:r>
                        <a:rPr lang="es-E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s-ES" sz="1800" b="0" i="1" smtClean="0">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a:t>Resolviendo para </a:t>
                </a:r>
                <a14:m>
                  <m:oMath xmlns:m="http://schemas.openxmlformats.org/officeDocument/2006/math">
                    <m:r>
                      <a:rPr lang="es-ES" sz="1800" i="1" dirty="0" smtClean="0">
                        <a:latin typeface="Cambria Math" panose="02040503050406030204" pitchFamily="18" charset="0"/>
                      </a:rPr>
                      <m:t>𝑢</m:t>
                    </m:r>
                  </m:oMath>
                </a14:m>
                <a:r>
                  <a:rPr lang="es-ES" sz="1800" dirty="0"/>
                  <a:t>, obtenemos: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𝑢</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num>
                        <m:den>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𝑣</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p:sp>
            <p:nvSpPr>
              <p:cNvPr id="3" name="Marcador de contenido 2">
                <a:extLst>
                  <a:ext uri="{FF2B5EF4-FFF2-40B4-BE49-F238E27FC236}">
                    <a16:creationId xmlns:a16="http://schemas.microsoft.com/office/drawing/2014/main" id="{079676A2-FC8F-4B07-3507-6FDC0EDE487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522"/>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id="{026C63AD-1E55-185D-4E74-D0CB4AAC8A01}"/>
              </a:ext>
            </a:extLst>
          </p:cNvPr>
          <p:cNvPicPr>
            <a:picLocks noChangeAspect="1"/>
          </p:cNvPicPr>
          <p:nvPr/>
        </p:nvPicPr>
        <p:blipFill>
          <a:blip r:embed="rId3"/>
          <a:stretch>
            <a:fillRect/>
          </a:stretch>
        </p:blipFill>
        <p:spPr>
          <a:xfrm>
            <a:off x="6822332" y="0"/>
            <a:ext cx="5369668" cy="2530699"/>
          </a:xfrm>
          <a:prstGeom prst="rect">
            <a:avLst/>
          </a:prstGeom>
        </p:spPr>
      </p:pic>
    </p:spTree>
    <p:extLst>
      <p:ext uri="{BB962C8B-B14F-4D97-AF65-F5344CB8AC3E}">
        <p14:creationId xmlns:p14="http://schemas.microsoft.com/office/powerpoint/2010/main" val="1838073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991B14-8B30-2319-2D0C-FB43233A6BC4}"/>
              </a:ext>
            </a:extLst>
          </p:cNvPr>
          <p:cNvSpPr>
            <a:spLocks noGrp="1"/>
          </p:cNvSpPr>
          <p:nvPr>
            <p:ph type="title"/>
          </p:nvPr>
        </p:nvSpPr>
        <p:spPr/>
        <p:txBody>
          <a:bodyPr/>
          <a:lstStyle/>
          <a:p>
            <a:r>
              <a:rPr lang="es-ES" dirty="0" err="1"/>
              <a:t>Microfluídica</a:t>
            </a:r>
            <a:endParaRPr lang="es-ES" dirty="0"/>
          </a:p>
        </p:txBody>
      </p:sp>
      <p:sp>
        <p:nvSpPr>
          <p:cNvPr id="3" name="Marcador de contenido 2">
            <a:extLst>
              <a:ext uri="{FF2B5EF4-FFF2-40B4-BE49-F238E27FC236}">
                <a16:creationId xmlns:a16="http://schemas.microsoft.com/office/drawing/2014/main" id="{3CF7E4F4-4061-88BF-A8A9-8F7C7898FE2C}"/>
              </a:ext>
            </a:extLst>
          </p:cNvPr>
          <p:cNvSpPr>
            <a:spLocks noGrp="1"/>
          </p:cNvSpPr>
          <p:nvPr>
            <p:ph idx="1"/>
          </p:nvPr>
        </p:nvSpPr>
        <p:spPr/>
        <p:txBody>
          <a:bodyPr/>
          <a:lstStyle/>
          <a:p>
            <a:r>
              <a:rPr lang="es-ES" dirty="0"/>
              <a:t>En el tema anterior hemos comenzado a hablar de cómo la difusión nos permite entender cómo ciertos elementos químicos llegan a todos los lugares del las células. En este tema veremos cómo </a:t>
            </a:r>
          </a:p>
        </p:txBody>
      </p:sp>
    </p:spTree>
    <p:extLst>
      <p:ext uri="{BB962C8B-B14F-4D97-AF65-F5344CB8AC3E}">
        <p14:creationId xmlns:p14="http://schemas.microsoft.com/office/powerpoint/2010/main" val="243787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6D8CB-C801-8E58-65F6-22C752BFF009}"/>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79676A2-FC8F-4B07-3507-6FDC0EDE4878}"/>
                  </a:ext>
                </a:extLst>
              </p:cNvPr>
              <p:cNvSpPr>
                <a:spLocks noGrp="1"/>
              </p:cNvSpPr>
              <p:nvPr>
                <p:ph idx="1"/>
              </p:nvPr>
            </p:nvSpPr>
            <p:spPr/>
            <p:txBody>
              <a:bodyPr>
                <a:normAutofit/>
              </a:bodyPr>
              <a:lstStyle/>
              <a:p>
                <a:endParaRPr lang="es-ES" dirty="0"/>
              </a:p>
              <a:p>
                <a:endParaRPr lang="es-ES" dirty="0"/>
              </a:p>
              <a:p>
                <a:pPr marL="0" indent="0">
                  <a:buNone/>
                </a:pPr>
                <a:endParaRPr lang="es-ES" sz="2800" dirty="0"/>
              </a:p>
              <a:p>
                <a:pPr marL="0" indent="0">
                  <a:buNone/>
                </a:pPr>
                <a:r>
                  <a:rPr lang="es-ES" sz="1800" b="1" dirty="0"/>
                  <a:t>B) ¿Qué distancia y en qué dirección se mueve el cuerpo durante el primer golpe?</a:t>
                </a:r>
              </a:p>
              <a:p>
                <a:pPr marL="0" indent="0">
                  <a:buNone/>
                </a:pPr>
                <a:endParaRPr lang="es-ES" b="1" dirty="0"/>
              </a:p>
              <a:p>
                <a:r>
                  <a:rPr lang="es-ES" sz="1800" dirty="0"/>
                  <a:t>La distancia es </a:t>
                </a:r>
                <a14:m>
                  <m:oMath xmlns:m="http://schemas.openxmlformats.org/officeDocument/2006/math">
                    <m:r>
                      <a:rPr lang="es-ES" sz="1800" i="1">
                        <a:latin typeface="Cambria Math" panose="02040503050406030204" pitchFamily="18" charset="0"/>
                      </a:rPr>
                      <m:t>𝛥</m:t>
                    </m:r>
                    <m:r>
                      <a:rPr lang="es-ES" sz="1800" i="1">
                        <a:latin typeface="Cambria Math" panose="02040503050406030204" pitchFamily="18" charset="0"/>
                      </a:rPr>
                      <m:t>𝑥</m:t>
                    </m:r>
                    <m:r>
                      <a:rPr lang="es-ES" sz="1800" i="1">
                        <a:latin typeface="Cambria Math" panose="02040503050406030204" pitchFamily="18" charset="0"/>
                      </a:rPr>
                      <m:t>=</m:t>
                    </m:r>
                    <m:r>
                      <a:rPr lang="es-ES" sz="1800" b="0" i="1" smtClean="0">
                        <a:latin typeface="Cambria Math" panose="02040503050406030204" pitchFamily="18" charset="0"/>
                      </a:rPr>
                      <m:t>𝑢</m:t>
                    </m:r>
                    <m:r>
                      <a:rPr lang="es-ES" sz="1800" b="0" i="1" smtClean="0">
                        <a:latin typeface="Cambria Math" panose="02040503050406030204" pitchFamily="18" charset="0"/>
                      </a:rPr>
                      <m:t> </m:t>
                    </m:r>
                    <m:r>
                      <a:rPr lang="es-ES" sz="1800" i="1">
                        <a:latin typeface="Cambria Math" panose="02040503050406030204" pitchFamily="18" charset="0"/>
                      </a:rPr>
                      <m:t>𝑡</m:t>
                    </m:r>
                    <m:r>
                      <a:rPr lang="es-ES" sz="1800" i="1">
                        <a:latin typeface="Cambria Math" panose="02040503050406030204" pitchFamily="18" charset="0"/>
                      </a:rPr>
                      <m:t> </m:t>
                    </m:r>
                  </m:oMath>
                </a14:m>
                <a:r>
                  <a:rPr lang="es-ES" sz="1800" dirty="0"/>
                  <a:t>, hacia adelante, donde </a:t>
                </a:r>
                <a14:m>
                  <m:oMath xmlns:m="http://schemas.openxmlformats.org/officeDocument/2006/math">
                    <m:r>
                      <a:rPr lang="es-ES" sz="1800" i="1">
                        <a:latin typeface="Cambria Math" panose="02040503050406030204" pitchFamily="18" charset="0"/>
                      </a:rPr>
                      <m:t>𝑢</m:t>
                    </m:r>
                  </m:oMath>
                </a14:m>
                <a:r>
                  <a:rPr lang="es-ES" sz="1800" dirty="0"/>
                  <a:t> es lo que hemos visto antes:</a:t>
                </a:r>
              </a:p>
              <a:p>
                <a:pPr marL="0" indent="0">
                  <a:buNone/>
                </a:pPr>
                <a14:m>
                  <m:oMathPara xmlns:m="http://schemas.openxmlformats.org/officeDocument/2006/math">
                    <m:oMathParaPr>
                      <m:jc m:val="centerGroup"/>
                    </m:oMathParaPr>
                    <m:oMath xmlns:m="http://schemas.openxmlformats.org/officeDocument/2006/math">
                      <m:r>
                        <a:rPr lang="es-ES" sz="1800" i="1" kern="100">
                          <a:latin typeface="Cambria Math" panose="02040503050406030204" pitchFamily="18" charset="0"/>
                          <a:ea typeface="Times New Roman" panose="02020603050405020304" pitchFamily="18" charset="0"/>
                          <a:cs typeface="Times New Roman" panose="02020603050405020304" pitchFamily="18" charset="0"/>
                        </a:rPr>
                        <m:t>𝑢</m:t>
                      </m:r>
                      <m:r>
                        <a:rPr lang="es-ES" sz="1800" i="1" kern="100">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1</m:t>
                              </m:r>
                            </m:sub>
                          </m:sSub>
                        </m:num>
                        <m:den>
                          <m:sSub>
                            <m:sSubPr>
                              <m:ctrlPr>
                                <a:rPr lang="es-ES"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es-ES" sz="1800" i="1" kern="100">
                          <a:latin typeface="Cambria Math" panose="02040503050406030204" pitchFamily="18" charset="0"/>
                          <a:ea typeface="Times New Roman" panose="02020603050405020304" pitchFamily="18" charset="0"/>
                          <a:cs typeface="Times New Roman" panose="02020603050405020304" pitchFamily="18" charset="0"/>
                        </a:rPr>
                        <m:t>𝑣</m:t>
                      </m:r>
                    </m:oMath>
                  </m:oMathPara>
                </a14:m>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ES" sz="1800" kern="100" dirty="0">
                    <a:latin typeface="Calibri" panose="020F0502020204030204" pitchFamily="34" charset="0"/>
                    <a:ea typeface="Calibri" panose="020F0502020204030204" pitchFamily="34" charset="0"/>
                    <a:cs typeface="Times New Roman" panose="02020603050405020304" pitchFamily="18" charset="0"/>
                  </a:rPr>
                  <a:t>Por lo que.</a:t>
                </a:r>
                <a:r>
                  <a:rPr lang="es-ES" sz="1800" dirty="0"/>
                  <a:t> </a:t>
                </a:r>
                <a:endParaRPr lang="es-E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𝛥</m:t>
                      </m:r>
                      <m:r>
                        <a:rPr lang="es-ES" sz="1800" i="1">
                          <a:latin typeface="Cambria Math" panose="02040503050406030204" pitchFamily="18" charset="0"/>
                        </a:rPr>
                        <m:t>𝑥</m:t>
                      </m:r>
                      <m:r>
                        <a:rPr lang="es-ES" sz="1800" i="1">
                          <a:latin typeface="Cambria Math" panose="02040503050406030204" pitchFamily="18" charset="0"/>
                        </a:rPr>
                        <m:t>=</m:t>
                      </m:r>
                      <m:f>
                        <m:fPr>
                          <m:ctrlPr>
                            <a:rPr lang="es-ES" sz="1800" i="1" kern="100">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1</m:t>
                              </m:r>
                            </m:sub>
                          </m:sSub>
                        </m:num>
                        <m:den>
                          <m:sSub>
                            <m:sSubPr>
                              <m:ctrlPr>
                                <a:rPr lang="es-ES"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es-ES" sz="1800" i="1" kern="100">
                          <a:latin typeface="Cambria Math" panose="02040503050406030204" pitchFamily="18" charset="0"/>
                          <a:ea typeface="Times New Roman" panose="02020603050405020304" pitchFamily="18" charset="0"/>
                          <a:cs typeface="Times New Roman" panose="02020603050405020304" pitchFamily="18" charset="0"/>
                        </a:rPr>
                        <m:t>𝑣</m:t>
                      </m:r>
                      <m:r>
                        <a:rPr lang="es-ES" sz="1800" b="0" i="1" kern="100" smtClean="0">
                          <a:latin typeface="Cambria Math" panose="02040503050406030204" pitchFamily="18" charset="0"/>
                          <a:ea typeface="Times New Roman" panose="02020603050405020304" pitchFamily="18" charset="0"/>
                          <a:cs typeface="Times New Roman" panose="02020603050405020304" pitchFamily="18" charset="0"/>
                        </a:rPr>
                        <m:t> </m:t>
                      </m:r>
                      <m:r>
                        <a:rPr lang="es-ES" sz="1800" i="1">
                          <a:latin typeface="Cambria Math" panose="02040503050406030204" pitchFamily="18" charset="0"/>
                        </a:rPr>
                        <m:t>𝑡</m:t>
                      </m:r>
                      <m:r>
                        <a:rPr lang="es-ES" sz="1800" i="1">
                          <a:latin typeface="Cambria Math" panose="02040503050406030204" pitchFamily="18" charset="0"/>
                        </a:rPr>
                        <m:t> </m:t>
                      </m:r>
                    </m:oMath>
                  </m:oMathPara>
                </a14:m>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endParaRPr lang="es-ES" sz="1800" dirty="0"/>
              </a:p>
              <a:p>
                <a:endParaRPr lang="es-ES" dirty="0"/>
              </a:p>
            </p:txBody>
          </p:sp>
        </mc:Choice>
        <mc:Fallback xmlns="">
          <p:sp>
            <p:nvSpPr>
              <p:cNvPr id="3" name="Marcador de contenido 2">
                <a:extLst>
                  <a:ext uri="{FF2B5EF4-FFF2-40B4-BE49-F238E27FC236}">
                    <a16:creationId xmlns:a16="http://schemas.microsoft.com/office/drawing/2014/main" id="{079676A2-FC8F-4B07-3507-6FDC0EDE4878}"/>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id="{026C63AD-1E55-185D-4E74-D0CB4AAC8A01}"/>
              </a:ext>
            </a:extLst>
          </p:cNvPr>
          <p:cNvPicPr>
            <a:picLocks noChangeAspect="1"/>
          </p:cNvPicPr>
          <p:nvPr/>
        </p:nvPicPr>
        <p:blipFill>
          <a:blip r:embed="rId3"/>
          <a:stretch>
            <a:fillRect/>
          </a:stretch>
        </p:blipFill>
        <p:spPr>
          <a:xfrm>
            <a:off x="6822332" y="0"/>
            <a:ext cx="5369668" cy="2530699"/>
          </a:xfrm>
          <a:prstGeom prst="rect">
            <a:avLst/>
          </a:prstGeom>
        </p:spPr>
      </p:pic>
    </p:spTree>
    <p:extLst>
      <p:ext uri="{BB962C8B-B14F-4D97-AF65-F5344CB8AC3E}">
        <p14:creationId xmlns:p14="http://schemas.microsoft.com/office/powerpoint/2010/main" val="332809861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6D8CB-C801-8E58-65F6-22C752BFF009}"/>
              </a:ext>
            </a:extLst>
          </p:cNvPr>
          <p:cNvSpPr>
            <a:spLocks noGrp="1"/>
          </p:cNvSpPr>
          <p:nvPr>
            <p:ph type="title"/>
          </p:nvPr>
        </p:nvSpPr>
        <p:spPr/>
        <p:txBody>
          <a:bodyPr/>
          <a:lstStyle/>
          <a:p>
            <a:r>
              <a:rPr lang="es-ES" dirty="0"/>
              <a:t>Aplicaciones biológicas</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079676A2-FC8F-4B07-3507-6FDC0EDE4878}"/>
                  </a:ext>
                </a:extLst>
              </p:cNvPr>
              <p:cNvSpPr>
                <a:spLocks noGrp="1"/>
              </p:cNvSpPr>
              <p:nvPr>
                <p:ph idx="1"/>
              </p:nvPr>
            </p:nvSpPr>
            <p:spPr>
              <a:xfrm>
                <a:off x="838200" y="1825624"/>
                <a:ext cx="10515600" cy="5032375"/>
              </a:xfrm>
            </p:spPr>
            <p:txBody>
              <a:bodyPr>
                <a:normAutofit/>
              </a:bodyPr>
              <a:lstStyle/>
              <a:p>
                <a:pPr marL="0" indent="0">
                  <a:buNone/>
                </a:pPr>
                <a:endParaRPr lang="es-ES" sz="2800" dirty="0"/>
              </a:p>
              <a:p>
                <a:pPr marL="0" indent="0">
                  <a:buNone/>
                </a:pPr>
                <a:endParaRPr lang="es-ES" sz="2800" dirty="0"/>
              </a:p>
              <a:p>
                <a:pPr marL="0" indent="0">
                  <a:buNone/>
                </a:pPr>
                <a:r>
                  <a:rPr lang="es-ES" sz="1800" b="1" dirty="0"/>
                  <a:t>C) Repite (a) y (b) para el segundo golpe (golpe de retorno).</a:t>
                </a:r>
              </a:p>
              <a:p>
                <a:pPr marL="0" indent="0">
                  <a:buNone/>
                </a:pPr>
                <a:endParaRPr lang="es-ES" dirty="0"/>
              </a:p>
              <a:p>
                <a:r>
                  <a:rPr lang="es-ES" sz="1800" dirty="0"/>
                  <a:t>Para el segundo golpe, hacemos lo mismo, la fuerza de fricción viscosa sobre la bacteria es:</a:t>
                </a:r>
              </a:p>
              <a:p>
                <a:pPr marL="0" indent="0">
                  <a:buNone/>
                </a:pPr>
                <a14:m>
                  <m:oMathPara xmlns:m="http://schemas.openxmlformats.org/officeDocument/2006/math">
                    <m:oMathParaPr>
                      <m:jc m:val="centerGroup"/>
                    </m:oMathParaPr>
                    <m:oMath xmlns:m="http://schemas.openxmlformats.org/officeDocument/2006/math">
                      <m:sSub>
                        <m:sSubPr>
                          <m:ctrlPr>
                            <a:rPr lang="es-ES"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latin typeface="Cambria Math" panose="02040503050406030204" pitchFamily="18" charset="0"/>
                              <a:ea typeface="Times New Roman" panose="02020603050405020304" pitchFamily="18" charset="0"/>
                              <a:cs typeface="Times New Roman" panose="02020603050405020304" pitchFamily="18" charset="0"/>
                            </a:rPr>
                            <m:t>𝐹</m:t>
                          </m:r>
                        </m:e>
                        <m:sub>
                          <m:r>
                            <a:rPr lang="es-ES" sz="1800" b="0" i="1" kern="100" smtClean="0">
                              <a:latin typeface="Cambria Math" panose="02040503050406030204" pitchFamily="18" charset="0"/>
                              <a:ea typeface="Times New Roman" panose="02020603050405020304" pitchFamily="18" charset="0"/>
                              <a:cs typeface="Times New Roman" panose="02020603050405020304" pitchFamily="18" charset="0"/>
                            </a:rPr>
                            <m:t>𝑏𝑎𝑐𝑡𝑒𝑟𝑖𝑎</m:t>
                          </m:r>
                        </m:sub>
                      </m:s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b="0" i="1" kern="100" smtClean="0">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latin typeface="Cambria Math" panose="02040503050406030204" pitchFamily="18" charset="0"/>
                          <a:ea typeface="Times New Roman" panose="02020603050405020304" pitchFamily="18" charset="0"/>
                          <a:cs typeface="Times New Roman" panose="02020603050405020304" pitchFamily="18" charset="0"/>
                        </a:rPr>
                        <m:t>𝑢</m:t>
                      </m:r>
                      <m:r>
                        <a:rPr lang="es-ES" sz="1800" b="0" i="1" kern="100"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r>
                  <a:rPr lang="es-ES" sz="1800" kern="100" dirty="0">
                    <a:latin typeface="Calibri" panose="020F0502020204030204" pitchFamily="34" charset="0"/>
                    <a:ea typeface="Calibri" panose="020F0502020204030204" pitchFamily="34" charset="0"/>
                    <a:cs typeface="Times New Roman" panose="02020603050405020304" pitchFamily="18" charset="0"/>
                  </a:rPr>
                  <a:t>Y la fuerza sobre las palas es:</a:t>
                </a:r>
              </a:p>
              <a:p>
                <a:pPr marL="0" indent="0">
                  <a:buNone/>
                </a:pPr>
                <a14:m>
                  <m:oMathPara xmlns:m="http://schemas.openxmlformats.org/officeDocument/2006/math">
                    <m:oMathParaPr>
                      <m:jc m:val="centerGroup"/>
                    </m:oMathParaPr>
                    <m:oMath xmlns:m="http://schemas.openxmlformats.org/officeDocument/2006/math">
                      <m:sSub>
                        <m:sSubPr>
                          <m:ctrlPr>
                            <a:rPr lang="es-ES" sz="1800" b="0" i="1" kern="100" smtClean="0">
                              <a:latin typeface="Cambria Math" panose="02040503050406030204" pitchFamily="18" charset="0"/>
                              <a:ea typeface="Calibri" panose="020F0502020204030204" pitchFamily="34" charset="0"/>
                              <a:cs typeface="Times New Roman" panose="02020603050405020304" pitchFamily="18" charset="0"/>
                            </a:rPr>
                          </m:ctrlPr>
                        </m:sSubPr>
                        <m:e>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𝐹</m:t>
                          </m:r>
                        </m:e>
                        <m:sub>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𝑝𝑎𝑙𝑎𝑠</m:t>
                          </m:r>
                        </m:sub>
                      </m:sSub>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b="0" i="1" kern="100" smtClean="0">
                              <a:latin typeface="Cambria Math" panose="02040503050406030204" pitchFamily="18" charset="0"/>
                              <a:ea typeface="Calibri" panose="020F0502020204030204" pitchFamily="34" charset="0"/>
                              <a:cs typeface="Times New Roman" panose="02020603050405020304" pitchFamily="18" charset="0"/>
                            </a:rPr>
                          </m:ctrlPr>
                        </m:sSubPr>
                        <m:e>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𝜁</m:t>
                          </m:r>
                        </m:e>
                        <m:sub>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1</m:t>
                          </m:r>
                        </m:sub>
                      </m:sSub>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m:t>
                      </m:r>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𝑣</m:t>
                      </m:r>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m:t>
                      </m:r>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𝑢</m:t>
                      </m:r>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r>
                  <a:rPr lang="es-ES" sz="1800" dirty="0"/>
                  <a:t>Como hemos hecho antes igualamos y obtenemos que:</a:t>
                </a:r>
              </a:p>
              <a:p>
                <a:pPr marL="0" indent="0">
                  <a:buNone/>
                </a:pPr>
                <a14:m>
                  <m:oMathPara xmlns:m="http://schemas.openxmlformats.org/officeDocument/2006/math">
                    <m:oMathParaPr>
                      <m:jc m:val="centerGroup"/>
                    </m:oMathParaPr>
                    <m:oMath xmlns:m="http://schemas.openxmlformats.org/officeDocument/2006/math">
                      <m:sSub>
                        <m:sSubPr>
                          <m:ctrlPr>
                            <a:rPr lang="es-ES" sz="1800" i="1" kern="100">
                              <a:latin typeface="Cambria Math" panose="02040503050406030204" pitchFamily="18" charset="0"/>
                              <a:ea typeface="Times New Roman" panose="02020603050405020304" pitchFamily="18" charset="0"/>
                              <a:cs typeface="Times New Roman" panose="02020603050405020304" pitchFamily="18" charset="0"/>
                            </a:rPr>
                          </m:ctrlPr>
                        </m:sSubPr>
                        <m:e>
                          <m:sSub>
                            <m:sSubPr>
                              <m:ctrlPr>
                                <a:rPr lang="es-ES" sz="1800" i="1">
                                  <a:latin typeface="Cambria Math" panose="02040503050406030204" pitchFamily="18" charset="0"/>
                                  <a:ea typeface="Times New Roman" panose="02020603050405020304" pitchFamily="18" charset="0"/>
                                </a:rPr>
                              </m:ctrlPr>
                            </m:sSubPr>
                            <m:e>
                              <m:r>
                                <a:rPr lang="es-ES" sz="1800" i="1">
                                  <a:latin typeface="Cambria Math" panose="02040503050406030204" pitchFamily="18" charset="0"/>
                                  <a:ea typeface="Times New Roman" panose="02020603050405020304" pitchFamily="18" charset="0"/>
                                </a:rPr>
                                <m:t>𝐹</m:t>
                              </m:r>
                            </m:e>
                            <m:sub>
                              <m:r>
                                <a:rPr lang="es-ES" sz="1800" i="1">
                                  <a:latin typeface="Cambria Math" panose="02040503050406030204" pitchFamily="18" charset="0"/>
                                  <a:ea typeface="Times New Roman" panose="02020603050405020304" pitchFamily="18" charset="0"/>
                                </a:rPr>
                                <m:t>𝑝𝑎𝑙𝑎𝑠</m:t>
                              </m:r>
                            </m:sub>
                          </m:sSub>
                          <m:r>
                            <a:rPr lang="es-ES" sz="1800" i="1">
                              <a:latin typeface="Cambria Math" panose="02040503050406030204" pitchFamily="18" charset="0"/>
                              <a:ea typeface="Times New Roman" panose="02020603050405020304" pitchFamily="18" charset="0"/>
                            </a:rPr>
                            <m:t>+</m:t>
                          </m:r>
                          <m:sSub>
                            <m:sSubPr>
                              <m:ctrlPr>
                                <a:rPr lang="es-ES" sz="1800" i="1">
                                  <a:latin typeface="Cambria Math" panose="02040503050406030204" pitchFamily="18" charset="0"/>
                                  <a:ea typeface="Times New Roman" panose="02020603050405020304" pitchFamily="18" charset="0"/>
                                </a:rPr>
                              </m:ctrlPr>
                            </m:sSubPr>
                            <m:e>
                              <m:r>
                                <a:rPr lang="es-ES" sz="1800" i="1">
                                  <a:latin typeface="Cambria Math" panose="02040503050406030204" pitchFamily="18" charset="0"/>
                                  <a:ea typeface="Times New Roman" panose="02020603050405020304" pitchFamily="18" charset="0"/>
                                </a:rPr>
                                <m:t>𝐹</m:t>
                              </m:r>
                            </m:e>
                            <m:sub>
                              <m:r>
                                <a:rPr lang="es-ES" sz="1800" i="1">
                                  <a:latin typeface="Cambria Math" panose="02040503050406030204" pitchFamily="18" charset="0"/>
                                  <a:ea typeface="Times New Roman" panose="02020603050405020304" pitchFamily="18" charset="0"/>
                                </a:rPr>
                                <m:t>𝑏𝑎𝑐𝑡𝑒𝑟𝑖𝑎</m:t>
                              </m:r>
                            </m:sub>
                          </m:sSub>
                          <m:r>
                            <a:rPr lang="es-ES" sz="1800" i="1">
                              <a:latin typeface="Cambria Math" panose="02040503050406030204" pitchFamily="18" charset="0"/>
                              <a:ea typeface="Times New Roman" panose="02020603050405020304" pitchFamily="18" charset="0"/>
                            </a:rPr>
                            <m:t>=0</m:t>
                          </m:r>
                          <m:r>
                            <a:rPr lang="es-ES" sz="1800" b="0" i="1" smtClean="0">
                              <a:latin typeface="Cambria Math" panose="02040503050406030204" pitchFamily="18" charset="0"/>
                              <a:ea typeface="Times New Roman" panose="02020603050405020304" pitchFamily="18" charset="0"/>
                            </a:rPr>
                            <m:t>→</m:t>
                          </m:r>
                          <m:r>
                            <a:rPr lang="es-ES" sz="1800" i="1" kern="100">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kern="100">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latin typeface="Cambria Math" panose="02040503050406030204" pitchFamily="18" charset="0"/>
                          <a:ea typeface="Times New Roman" panose="02020603050405020304" pitchFamily="18" charset="0"/>
                          <a:cs typeface="Times New Roman" panose="02020603050405020304" pitchFamily="18" charset="0"/>
                        </a:rPr>
                        <m:t>𝑢</m:t>
                      </m:r>
                      <m:r>
                        <a:rPr lang="es-ES" sz="1800" i="1" kern="1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es-ES" sz="1800" i="1" kern="100">
                              <a:latin typeface="Cambria Math" panose="02040503050406030204" pitchFamily="18" charset="0"/>
                              <a:ea typeface="Calibri" panose="020F0502020204030204" pitchFamily="34" charset="0"/>
                              <a:cs typeface="Times New Roman" panose="02020603050405020304" pitchFamily="18" charset="0"/>
                            </a:rPr>
                            <m:t>𝜁</m:t>
                          </m:r>
                        </m:e>
                        <m:sub>
                          <m:r>
                            <a:rPr lang="es-ES" sz="1800" i="1" kern="100">
                              <a:latin typeface="Cambria Math" panose="02040503050406030204" pitchFamily="18" charset="0"/>
                              <a:ea typeface="Calibri" panose="020F0502020204030204" pitchFamily="34" charset="0"/>
                              <a:cs typeface="Times New Roman" panose="02020603050405020304" pitchFamily="18" charset="0"/>
                            </a:rPr>
                            <m:t>1</m:t>
                          </m:r>
                        </m:sub>
                      </m:sSub>
                      <m:d>
                        <m:dPr>
                          <m:ctrlPr>
                            <a:rPr lang="es-ES" sz="1800" i="1" kern="100">
                              <a:latin typeface="Cambria Math" panose="02040503050406030204" pitchFamily="18" charset="0"/>
                              <a:ea typeface="Calibri" panose="020F0502020204030204" pitchFamily="34" charset="0"/>
                              <a:cs typeface="Times New Roman" panose="02020603050405020304" pitchFamily="18" charset="0"/>
                            </a:rPr>
                          </m:ctrlPr>
                        </m:dPr>
                        <m:e>
                          <m:r>
                            <a:rPr lang="es-ES" sz="1800" i="1" kern="100">
                              <a:latin typeface="Cambria Math" panose="02040503050406030204" pitchFamily="18" charset="0"/>
                              <a:ea typeface="Calibri" panose="020F0502020204030204" pitchFamily="34" charset="0"/>
                              <a:cs typeface="Times New Roman" panose="02020603050405020304" pitchFamily="18" charset="0"/>
                            </a:rPr>
                            <m:t>𝑣</m:t>
                          </m:r>
                          <m:r>
                            <a:rPr lang="es-ES" sz="1800" i="1" kern="100">
                              <a:latin typeface="Cambria Math" panose="02040503050406030204" pitchFamily="18" charset="0"/>
                              <a:ea typeface="Calibri" panose="020F0502020204030204" pitchFamily="34" charset="0"/>
                              <a:cs typeface="Times New Roman" panose="02020603050405020304" pitchFamily="18" charset="0"/>
                            </a:rPr>
                            <m:t>´−</m:t>
                          </m:r>
                          <m:r>
                            <a:rPr lang="es-ES" sz="1800" i="1" kern="100">
                              <a:latin typeface="Cambria Math" panose="02040503050406030204" pitchFamily="18" charset="0"/>
                              <a:ea typeface="Calibri" panose="020F0502020204030204" pitchFamily="34" charset="0"/>
                              <a:cs typeface="Times New Roman" panose="02020603050405020304" pitchFamily="18" charset="0"/>
                            </a:rPr>
                            <m:t>𝑢</m:t>
                          </m:r>
                          <m:r>
                            <a:rPr lang="es-ES" sz="1800" i="1" kern="100">
                              <a:latin typeface="Cambria Math" panose="02040503050406030204" pitchFamily="18" charset="0"/>
                              <a:ea typeface="Calibri" panose="020F0502020204030204" pitchFamily="34" charset="0"/>
                              <a:cs typeface="Times New Roman" panose="02020603050405020304" pitchFamily="18" charset="0"/>
                            </a:rPr>
                            <m:t>´</m:t>
                          </m:r>
                        </m:e>
                      </m:d>
                      <m:r>
                        <a:rPr lang="es-ES" sz="1800" b="0" i="1" kern="100" smtClean="0">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dirty="0"/>
              </a:p>
              <a:p>
                <a:endParaRPr lang="es-ES" dirty="0"/>
              </a:p>
            </p:txBody>
          </p:sp>
        </mc:Choice>
        <mc:Fallback>
          <p:sp>
            <p:nvSpPr>
              <p:cNvPr id="3" name="Marcador de contenido 2">
                <a:extLst>
                  <a:ext uri="{FF2B5EF4-FFF2-40B4-BE49-F238E27FC236}">
                    <a16:creationId xmlns:a16="http://schemas.microsoft.com/office/drawing/2014/main" id="{079676A2-FC8F-4B07-3507-6FDC0EDE487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522"/>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id="{026C63AD-1E55-185D-4E74-D0CB4AAC8A01}"/>
              </a:ext>
            </a:extLst>
          </p:cNvPr>
          <p:cNvPicPr>
            <a:picLocks noChangeAspect="1"/>
          </p:cNvPicPr>
          <p:nvPr/>
        </p:nvPicPr>
        <p:blipFill>
          <a:blip r:embed="rId3"/>
          <a:stretch>
            <a:fillRect/>
          </a:stretch>
        </p:blipFill>
        <p:spPr>
          <a:xfrm>
            <a:off x="6822332" y="0"/>
            <a:ext cx="5369668" cy="2530699"/>
          </a:xfrm>
          <a:prstGeom prst="rect">
            <a:avLst/>
          </a:prstGeom>
        </p:spPr>
      </p:pic>
    </p:spTree>
    <p:extLst>
      <p:ext uri="{BB962C8B-B14F-4D97-AF65-F5344CB8AC3E}">
        <p14:creationId xmlns:p14="http://schemas.microsoft.com/office/powerpoint/2010/main" val="310103624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6D8CB-C801-8E58-65F6-22C752BFF009}"/>
              </a:ext>
            </a:extLst>
          </p:cNvPr>
          <p:cNvSpPr>
            <a:spLocks noGrp="1"/>
          </p:cNvSpPr>
          <p:nvPr>
            <p:ph type="title"/>
          </p:nvPr>
        </p:nvSpPr>
        <p:spPr/>
        <p:txBody>
          <a:bodyPr/>
          <a:lstStyle/>
          <a:p>
            <a:r>
              <a:rPr lang="es-ES" dirty="0"/>
              <a:t>Aplicaciones biológicas</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079676A2-FC8F-4B07-3507-6FDC0EDE4878}"/>
                  </a:ext>
                </a:extLst>
              </p:cNvPr>
              <p:cNvSpPr>
                <a:spLocks noGrp="1"/>
              </p:cNvSpPr>
              <p:nvPr>
                <p:ph idx="1"/>
              </p:nvPr>
            </p:nvSpPr>
            <p:spPr>
              <a:xfrm>
                <a:off x="838200" y="1825624"/>
                <a:ext cx="10515600" cy="5032375"/>
              </a:xfrm>
            </p:spPr>
            <p:txBody>
              <a:bodyPr>
                <a:normAutofit/>
              </a:bodyPr>
              <a:lstStyle/>
              <a:p>
                <a:pPr marL="0" indent="0">
                  <a:buNone/>
                </a:pPr>
                <a:endParaRPr lang="es-ES" sz="2800" dirty="0"/>
              </a:p>
              <a:p>
                <a:pPr marL="0" indent="0">
                  <a:buNone/>
                </a:pPr>
                <a:endParaRPr lang="es-ES" sz="2800" dirty="0"/>
              </a:p>
              <a:p>
                <a:pPr marL="0" indent="0">
                  <a:buNone/>
                </a:pPr>
                <a:r>
                  <a:rPr lang="es-ES" sz="1800" b="1" dirty="0"/>
                  <a:t>C) Repite (a) y (b) para el segundo golpe (golpe de retorno).</a:t>
                </a:r>
              </a:p>
              <a:p>
                <a:pPr marL="0" indent="0">
                  <a:buNone/>
                </a:pPr>
                <a:endParaRPr lang="es-ES" dirty="0"/>
              </a:p>
              <a:p>
                <a:r>
                  <a:rPr lang="es-ES" sz="1800" dirty="0"/>
                  <a:t>Resolviendo ,para el segundo golpe, la velocidad u′ es:</a:t>
                </a:r>
              </a:p>
              <a:p>
                <a:pPr marL="0" indent="0">
                  <a:buNone/>
                </a:pPr>
                <a14:m>
                  <m:oMathPara xmlns:m="http://schemas.openxmlformats.org/officeDocument/2006/math">
                    <m:oMathParaPr>
                      <m:jc m:val="centerGroup"/>
                    </m:oMathParaPr>
                    <m:oMath xmlns:m="http://schemas.openxmlformats.org/officeDocument/2006/math">
                      <m:r>
                        <a:rPr lang="es-ES" sz="1800" i="1" smtClean="0">
                          <a:effectLst/>
                          <a:latin typeface="Cambria Math" panose="02040503050406030204" pitchFamily="18" charset="0"/>
                          <a:ea typeface="Times New Roman" panose="02020603050405020304" pitchFamily="18" charset="0"/>
                          <a:cs typeface="Times New Roman" panose="02020603050405020304" pitchFamily="18" charset="0"/>
                        </a:rPr>
                        <m:t>𝑢</m:t>
                      </m:r>
                      <m:r>
                        <a:rPr lang="es-ES"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effectLst/>
                              <a:latin typeface="Cambria Math" panose="02040503050406030204" pitchFamily="18" charset="0"/>
                              <a:ea typeface="Times New Roman" panose="02020603050405020304" pitchFamily="18" charset="0"/>
                            </a:rPr>
                          </m:ctrlPr>
                        </m:fPr>
                        <m:num>
                          <m:sSub>
                            <m:sSubPr>
                              <m:ctrlPr>
                                <a:rPr lang="es-ES"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num>
                        <m:den>
                          <m:sSub>
                            <m:sSubPr>
                              <m:ctrlPr>
                                <a:rPr lang="es-ES"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i="1">
                                  <a:effectLst/>
                                  <a:latin typeface="Cambria Math" panose="02040503050406030204" pitchFamily="18" charset="0"/>
                                  <a:ea typeface="Times New Roman" panose="02020603050405020304" pitchFamily="18" charset="0"/>
                                </a:rPr>
                              </m:ctrlPr>
                            </m:sSub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𝑣</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s-ES" dirty="0"/>
              </a:p>
              <a:p>
                <a:endParaRPr lang="es-ES" dirty="0"/>
              </a:p>
              <a:p>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La distancia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es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𝑢</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Debemos asegurarnos de que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𝑢</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𝑢</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si queremos que los remos vuelvan a sus posiciones originales en el cuerpo. Así que:</a:t>
                </a:r>
              </a:p>
              <a:p>
                <a:pPr marL="0" indent="0">
                  <a:buNone/>
                </a:pPr>
                <a14:m>
                  <m:oMathPara xmlns:m="http://schemas.openxmlformats.org/officeDocument/2006/math">
                    <m:oMathParaPr>
                      <m:jc m:val="centerGroup"/>
                    </m:oMathParaPr>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𝛥</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𝑣</m:t>
                              </m:r>
                            </m:num>
                            <m:den>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𝑣</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den>
                          </m:f>
                        </m:e>
                      </m:d>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𝑢</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p:sp>
            <p:nvSpPr>
              <p:cNvPr id="3" name="Marcador de contenido 2">
                <a:extLst>
                  <a:ext uri="{FF2B5EF4-FFF2-40B4-BE49-F238E27FC236}">
                    <a16:creationId xmlns:a16="http://schemas.microsoft.com/office/drawing/2014/main" id="{079676A2-FC8F-4B07-3507-6FDC0EDE487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522"/>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id="{026C63AD-1E55-185D-4E74-D0CB4AAC8A01}"/>
              </a:ext>
            </a:extLst>
          </p:cNvPr>
          <p:cNvPicPr>
            <a:picLocks noChangeAspect="1"/>
          </p:cNvPicPr>
          <p:nvPr/>
        </p:nvPicPr>
        <p:blipFill>
          <a:blip r:embed="rId3"/>
          <a:stretch>
            <a:fillRect/>
          </a:stretch>
        </p:blipFill>
        <p:spPr>
          <a:xfrm>
            <a:off x="6822332" y="0"/>
            <a:ext cx="5369668" cy="2530699"/>
          </a:xfrm>
          <a:prstGeom prst="rect">
            <a:avLst/>
          </a:prstGeom>
        </p:spPr>
      </p:pic>
    </p:spTree>
    <p:extLst>
      <p:ext uri="{BB962C8B-B14F-4D97-AF65-F5344CB8AC3E}">
        <p14:creationId xmlns:p14="http://schemas.microsoft.com/office/powerpoint/2010/main" val="311130877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6D8CB-C801-8E58-65F6-22C752BFF009}"/>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79676A2-FC8F-4B07-3507-6FDC0EDE4878}"/>
                  </a:ext>
                </a:extLst>
              </p:cNvPr>
              <p:cNvSpPr>
                <a:spLocks noGrp="1"/>
              </p:cNvSpPr>
              <p:nvPr>
                <p:ph idx="1"/>
              </p:nvPr>
            </p:nvSpPr>
            <p:spPr/>
            <p:txBody>
              <a:bodyPr>
                <a:normAutofit/>
              </a:bodyPr>
              <a:lstStyle/>
              <a:p>
                <a:pPr marL="0" indent="0">
                  <a:buNone/>
                </a:pPr>
                <a:endParaRPr lang="es-ES" sz="2800" dirty="0"/>
              </a:p>
              <a:p>
                <a:pPr marL="0" indent="0">
                  <a:buNone/>
                </a:pPr>
                <a:endParaRPr lang="es-ES" sz="2800" dirty="0"/>
              </a:p>
              <a:p>
                <a:r>
                  <a:rPr lang="es-ES" sz="1800" b="1" dirty="0"/>
                  <a:t>D) Elige 𝑣 y 𝑣′  para optimizar este proceso. </a:t>
                </a:r>
              </a:p>
              <a:p>
                <a:endParaRPr lang="es-ES" sz="1200" dirty="0"/>
              </a:p>
              <a:p>
                <a:r>
                  <a:rPr lang="es-ES" sz="1800" b="1" dirty="0"/>
                  <a:t>No funcionará. </a:t>
                </a:r>
                <a:r>
                  <a:rPr lang="es-ES" sz="1800" dirty="0"/>
                  <a:t>Las respuestas para (B) y (C) siempre se cancelan, sin importar los valores que tomemos para </a:t>
                </a:r>
                <a14:m>
                  <m:oMath xmlns:m="http://schemas.openxmlformats.org/officeDocument/2006/math">
                    <m:r>
                      <a:rPr lang="es-ES" sz="1800" i="1" dirty="0" smtClean="0">
                        <a:latin typeface="Cambria Math" panose="02040503050406030204" pitchFamily="18" charset="0"/>
                      </a:rPr>
                      <m:t>𝑣</m:t>
                    </m:r>
                  </m:oMath>
                </a14:m>
                <a:r>
                  <a:rPr lang="es-ES" sz="1800" dirty="0"/>
                  <a:t> y </a:t>
                </a:r>
                <a14:m>
                  <m:oMath xmlns:m="http://schemas.openxmlformats.org/officeDocument/2006/math">
                    <m:r>
                      <a:rPr lang="es-ES" sz="1800" i="1" dirty="0" smtClean="0">
                        <a:latin typeface="Cambria Math" panose="02040503050406030204" pitchFamily="18" charset="0"/>
                      </a:rPr>
                      <m:t>𝑣</m:t>
                    </m:r>
                    <m:r>
                      <a:rPr lang="es-ES" sz="1800" i="1" dirty="0" smtClean="0">
                        <a:latin typeface="Cambria Math" panose="02040503050406030204" pitchFamily="18" charset="0"/>
                      </a:rPr>
                      <m:t>′</m:t>
                    </m:r>
                  </m:oMath>
                </a14:m>
                <a:r>
                  <a:rPr lang="es-ES" sz="1800" dirty="0"/>
                  <a:t>. Por ejemplo, si el "golpe de recuperación" es la mitad de rápido que el "golpe de poder", el movimiento neto correspondiente también es la mitad de rápido. Pero tal golpe de recuperación necesita durar el doble que el golpe de poder para preparar a la bacteria para otro ciclo.</a:t>
                </a:r>
              </a:p>
              <a:p>
                <a:endParaRPr lang="es-ES" sz="1800" b="1" dirty="0"/>
              </a:p>
            </p:txBody>
          </p:sp>
        </mc:Choice>
        <mc:Fallback xmlns="">
          <p:sp>
            <p:nvSpPr>
              <p:cNvPr id="3" name="Marcador de contenido 2">
                <a:extLst>
                  <a:ext uri="{FF2B5EF4-FFF2-40B4-BE49-F238E27FC236}">
                    <a16:creationId xmlns:a16="http://schemas.microsoft.com/office/drawing/2014/main" id="{079676A2-FC8F-4B07-3507-6FDC0EDE4878}"/>
                  </a:ext>
                </a:extLst>
              </p:cNvPr>
              <p:cNvSpPr>
                <a:spLocks noGrp="1" noRot="1" noChangeAspect="1" noMove="1" noResize="1" noEditPoints="1" noAdjustHandles="1" noChangeArrowheads="1" noChangeShapeType="1" noTextEdit="1"/>
              </p:cNvSpPr>
              <p:nvPr>
                <p:ph idx="1"/>
              </p:nvPr>
            </p:nvSpPr>
            <p:spPr>
              <a:blipFill>
                <a:blip r:embed="rId2"/>
                <a:stretch>
                  <a:fillRect l="-406"/>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id="{026C63AD-1E55-185D-4E74-D0CB4AAC8A01}"/>
              </a:ext>
            </a:extLst>
          </p:cNvPr>
          <p:cNvPicPr>
            <a:picLocks noChangeAspect="1"/>
          </p:cNvPicPr>
          <p:nvPr/>
        </p:nvPicPr>
        <p:blipFill>
          <a:blip r:embed="rId3"/>
          <a:stretch>
            <a:fillRect/>
          </a:stretch>
        </p:blipFill>
        <p:spPr>
          <a:xfrm>
            <a:off x="6822332" y="0"/>
            <a:ext cx="5369668" cy="2530699"/>
          </a:xfrm>
          <a:prstGeom prst="rect">
            <a:avLst/>
          </a:prstGeom>
        </p:spPr>
      </p:pic>
    </p:spTree>
    <p:extLst>
      <p:ext uri="{BB962C8B-B14F-4D97-AF65-F5344CB8AC3E}">
        <p14:creationId xmlns:p14="http://schemas.microsoft.com/office/powerpoint/2010/main" val="2134628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CD0257-AFA4-FEAD-578B-8F441925308E}"/>
              </a:ext>
            </a:extLst>
          </p:cNvPr>
          <p:cNvPicPr>
            <a:picLocks noChangeAspect="1"/>
          </p:cNvPicPr>
          <p:nvPr/>
        </p:nvPicPr>
        <p:blipFill>
          <a:blip r:embed="rId2"/>
          <a:stretch>
            <a:fillRect/>
          </a:stretch>
        </p:blipFill>
        <p:spPr>
          <a:xfrm>
            <a:off x="5905166" y="0"/>
            <a:ext cx="6286833" cy="2652584"/>
          </a:xfrm>
          <a:prstGeom prst="rect">
            <a:avLst/>
          </a:prstGeom>
        </p:spPr>
      </p:pic>
      <p:sp>
        <p:nvSpPr>
          <p:cNvPr id="2" name="Título 1">
            <a:extLst>
              <a:ext uri="{FF2B5EF4-FFF2-40B4-BE49-F238E27FC236}">
                <a16:creationId xmlns:a16="http://schemas.microsoft.com/office/drawing/2014/main" id="{D42477C4-2B6E-D3B9-0B22-4BE26635D172}"/>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382DAE6-0A95-AC18-7444-4ADC18DD5455}"/>
                  </a:ext>
                </a:extLst>
              </p:cNvPr>
              <p:cNvSpPr>
                <a:spLocks noGrp="1"/>
              </p:cNvSpPr>
              <p:nvPr>
                <p:ph idx="1"/>
              </p:nvPr>
            </p:nvSpPr>
            <p:spPr/>
            <p:txBody>
              <a:bodyPr/>
              <a:lstStyle/>
              <a:p>
                <a:r>
                  <a:rPr lang="es-ES" b="1" dirty="0"/>
                  <a:t>Propulsión Ciliar</a:t>
                </a:r>
              </a:p>
              <a:p>
                <a:pPr marL="0" indent="0">
                  <a:buNone/>
                </a:pPr>
                <a:endParaRPr lang="es-ES" b="1" dirty="0"/>
              </a:p>
              <a:p>
                <a:r>
                  <a:rPr lang="es-ES" sz="1800" b="1" dirty="0"/>
                  <a:t>¿Qué son los Cilios?</a:t>
                </a:r>
              </a:p>
              <a:p>
                <a:endParaRPr lang="es-ES" sz="1800" dirty="0"/>
              </a:p>
              <a:p>
                <a:pPr>
                  <a:buFont typeface="Arial" panose="020B0604020202020204" pitchFamily="34" charset="0"/>
                  <a:buChar char="•"/>
                </a:pPr>
                <a:r>
                  <a:rPr lang="es-ES" sz="1800" dirty="0"/>
                  <a:t>Apéndices en forma de látigo, de </a:t>
                </a:r>
                <a14:m>
                  <m:oMath xmlns:m="http://schemas.openxmlformats.org/officeDocument/2006/math">
                    <m:r>
                      <a:rPr lang="es-ES" sz="1800" i="1" dirty="0" smtClean="0">
                        <a:latin typeface="Cambria Math" panose="02040503050406030204" pitchFamily="18" charset="0"/>
                      </a:rPr>
                      <m:t>5−10µ</m:t>
                    </m:r>
                    <m:r>
                      <a:rPr lang="es-ES" sz="1800" i="1" dirty="0" smtClean="0">
                        <a:latin typeface="Cambria Math" panose="02040503050406030204" pitchFamily="18" charset="0"/>
                      </a:rPr>
                      <m:t>𝑚</m:t>
                    </m:r>
                  </m:oMath>
                </a14:m>
                <a:r>
                  <a:rPr lang="es-ES" sz="1800" dirty="0"/>
                  <a:t> de largo y </a:t>
                </a:r>
                <a14:m>
                  <m:oMath xmlns:m="http://schemas.openxmlformats.org/officeDocument/2006/math">
                    <m:r>
                      <a:rPr lang="es-ES" sz="1800" i="1" dirty="0" smtClean="0">
                        <a:latin typeface="Cambria Math" panose="02040503050406030204" pitchFamily="18" charset="0"/>
                      </a:rPr>
                      <m:t>200</m:t>
                    </m:r>
                    <m:r>
                      <a:rPr lang="es-ES" sz="1800" i="1" dirty="0" smtClean="0">
                        <a:latin typeface="Cambria Math" panose="02040503050406030204" pitchFamily="18" charset="0"/>
                      </a:rPr>
                      <m:t>𝑛𝑚</m:t>
                    </m:r>
                  </m:oMath>
                </a14:m>
                <a:r>
                  <a:rPr lang="es-ES" sz="1800" dirty="0"/>
                  <a:t> de diámetro.</a:t>
                </a:r>
              </a:p>
              <a:p>
                <a:pPr>
                  <a:buFont typeface="Arial" panose="020B0604020202020204" pitchFamily="34" charset="0"/>
                  <a:buChar char="•"/>
                </a:pPr>
                <a:endParaRPr lang="es-ES" sz="1800" dirty="0"/>
              </a:p>
              <a:p>
                <a:pPr>
                  <a:buFont typeface="Arial" panose="020B0604020202020204" pitchFamily="34" charset="0"/>
                  <a:buChar char="•"/>
                </a:pPr>
                <a:r>
                  <a:rPr lang="es-ES" sz="1800" dirty="0"/>
                  <a:t>Utilizados por células motrices para moverse y por otras células para bombear fluidos o acercar alimentos.</a:t>
                </a:r>
              </a:p>
              <a:p>
                <a:endParaRPr lang="es-ES" dirty="0"/>
              </a:p>
            </p:txBody>
          </p:sp>
        </mc:Choice>
        <mc:Fallback xmlns="">
          <p:sp>
            <p:nvSpPr>
              <p:cNvPr id="3" name="Marcador de contenido 2">
                <a:extLst>
                  <a:ext uri="{FF2B5EF4-FFF2-40B4-BE49-F238E27FC236}">
                    <a16:creationId xmlns:a16="http://schemas.microsoft.com/office/drawing/2014/main" id="{9382DAE6-0A95-AC18-7444-4ADC18DD5455}"/>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329430550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0797E96-9E32-FF9B-2F88-59D15DD54834}"/>
              </a:ext>
            </a:extLst>
          </p:cNvPr>
          <p:cNvPicPr>
            <a:picLocks noChangeAspect="1"/>
          </p:cNvPicPr>
          <p:nvPr/>
        </p:nvPicPr>
        <p:blipFill>
          <a:blip r:embed="rId2"/>
          <a:stretch>
            <a:fillRect/>
          </a:stretch>
        </p:blipFill>
        <p:spPr>
          <a:xfrm>
            <a:off x="5905166" y="0"/>
            <a:ext cx="6286833" cy="2652584"/>
          </a:xfrm>
          <a:prstGeom prst="rect">
            <a:avLst/>
          </a:prstGeom>
        </p:spPr>
      </p:pic>
      <p:sp>
        <p:nvSpPr>
          <p:cNvPr id="2" name="Título 1">
            <a:extLst>
              <a:ext uri="{FF2B5EF4-FFF2-40B4-BE49-F238E27FC236}">
                <a16:creationId xmlns:a16="http://schemas.microsoft.com/office/drawing/2014/main" id="{D42477C4-2B6E-D3B9-0B22-4BE26635D172}"/>
              </a:ext>
            </a:extLst>
          </p:cNvPr>
          <p:cNvSpPr>
            <a:spLocks noGrp="1"/>
          </p:cNvSpPr>
          <p:nvPr>
            <p:ph type="title"/>
          </p:nvPr>
        </p:nvSpPr>
        <p:spPr/>
        <p:txBody>
          <a:bodyPr/>
          <a:lstStyle/>
          <a:p>
            <a:r>
              <a:rPr lang="es-ES" dirty="0"/>
              <a:t>Aplicaciones biológicas</a:t>
            </a:r>
          </a:p>
        </p:txBody>
      </p:sp>
      <p:sp>
        <p:nvSpPr>
          <p:cNvPr id="3" name="Marcador de contenido 2">
            <a:extLst>
              <a:ext uri="{FF2B5EF4-FFF2-40B4-BE49-F238E27FC236}">
                <a16:creationId xmlns:a16="http://schemas.microsoft.com/office/drawing/2014/main" id="{9382DAE6-0A95-AC18-7444-4ADC18DD5455}"/>
              </a:ext>
            </a:extLst>
          </p:cNvPr>
          <p:cNvSpPr>
            <a:spLocks noGrp="1"/>
          </p:cNvSpPr>
          <p:nvPr>
            <p:ph idx="1"/>
          </p:nvPr>
        </p:nvSpPr>
        <p:spPr/>
        <p:txBody>
          <a:bodyPr/>
          <a:lstStyle/>
          <a:p>
            <a:r>
              <a:rPr lang="es-ES" b="1" dirty="0"/>
              <a:t>Propulsión Ciliar</a:t>
            </a:r>
          </a:p>
          <a:p>
            <a:endParaRPr lang="es-ES" b="1" dirty="0"/>
          </a:p>
          <a:p>
            <a:endParaRPr lang="es-ES" b="1" dirty="0"/>
          </a:p>
          <a:p>
            <a:r>
              <a:rPr lang="es-ES" sz="1600" b="1" dirty="0"/>
              <a:t>Estructura y Movimiento de los Cilios</a:t>
            </a:r>
          </a:p>
          <a:p>
            <a:endParaRPr lang="es-ES" sz="1600" dirty="0"/>
          </a:p>
          <a:p>
            <a:pPr>
              <a:buFont typeface="Arial" panose="020B0604020202020204" pitchFamily="34" charset="0"/>
              <a:buChar char="•"/>
            </a:pPr>
            <a:r>
              <a:rPr lang="es-ES" sz="1600" dirty="0"/>
              <a:t>Contienen filamentos internos y motores que deslizan los filamentos entre sí, creando una flexión en el cilio.</a:t>
            </a:r>
          </a:p>
          <a:p>
            <a:pPr>
              <a:buFont typeface="Arial" panose="020B0604020202020204" pitchFamily="34" charset="0"/>
              <a:buChar char="•"/>
            </a:pPr>
            <a:endParaRPr lang="es-ES" sz="1600" dirty="0"/>
          </a:p>
          <a:p>
            <a:pPr>
              <a:buFont typeface="Arial" panose="020B0604020202020204" pitchFamily="34" charset="0"/>
              <a:buChar char="•"/>
            </a:pPr>
            <a:r>
              <a:rPr lang="es-ES" sz="1600" dirty="0"/>
              <a:t>Movimiento típico: periódico, pero no recíproco, lo que permite la propulsión efectiva.</a:t>
            </a:r>
          </a:p>
          <a:p>
            <a:pPr>
              <a:buFont typeface="Arial" panose="020B0604020202020204" pitchFamily="34" charset="0"/>
              <a:buChar char="•"/>
            </a:pPr>
            <a:endParaRPr lang="es-ES" sz="1600" dirty="0"/>
          </a:p>
          <a:p>
            <a:endParaRPr lang="es-ES" dirty="0"/>
          </a:p>
        </p:txBody>
      </p:sp>
    </p:spTree>
    <p:extLst>
      <p:ext uri="{BB962C8B-B14F-4D97-AF65-F5344CB8AC3E}">
        <p14:creationId xmlns:p14="http://schemas.microsoft.com/office/powerpoint/2010/main" val="41401718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8F0FE49-29E5-8451-1C77-5D9C39542426}"/>
              </a:ext>
            </a:extLst>
          </p:cNvPr>
          <p:cNvPicPr>
            <a:picLocks noChangeAspect="1"/>
          </p:cNvPicPr>
          <p:nvPr/>
        </p:nvPicPr>
        <p:blipFill>
          <a:blip r:embed="rId2"/>
          <a:stretch>
            <a:fillRect/>
          </a:stretch>
        </p:blipFill>
        <p:spPr>
          <a:xfrm>
            <a:off x="5905166" y="0"/>
            <a:ext cx="6286833" cy="2652584"/>
          </a:xfrm>
          <a:prstGeom prst="rect">
            <a:avLst/>
          </a:prstGeom>
        </p:spPr>
      </p:pic>
      <p:sp>
        <p:nvSpPr>
          <p:cNvPr id="2" name="Título 1">
            <a:extLst>
              <a:ext uri="{FF2B5EF4-FFF2-40B4-BE49-F238E27FC236}">
                <a16:creationId xmlns:a16="http://schemas.microsoft.com/office/drawing/2014/main" id="{D42477C4-2B6E-D3B9-0B22-4BE26635D172}"/>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382DAE6-0A95-AC18-7444-4ADC18DD5455}"/>
                  </a:ext>
                </a:extLst>
              </p:cNvPr>
              <p:cNvSpPr>
                <a:spLocks noGrp="1"/>
              </p:cNvSpPr>
              <p:nvPr>
                <p:ph idx="1"/>
              </p:nvPr>
            </p:nvSpPr>
            <p:spPr/>
            <p:txBody>
              <a:bodyPr/>
              <a:lstStyle/>
              <a:p>
                <a:r>
                  <a:rPr lang="es-ES" b="1" dirty="0"/>
                  <a:t>Propulsión Ciliar</a:t>
                </a:r>
              </a:p>
              <a:p>
                <a:endParaRPr lang="es-ES" b="1" dirty="0"/>
              </a:p>
              <a:p>
                <a:endParaRPr lang="es-ES" b="1" dirty="0"/>
              </a:p>
              <a:p>
                <a:pPr>
                  <a:lnSpc>
                    <a:spcPct val="107000"/>
                  </a:lnSpc>
                  <a:spcAft>
                    <a:spcPts val="800"/>
                  </a:spcAft>
                </a:pPr>
                <a:r>
                  <a:rPr lang="es-ES" sz="1800" b="1" kern="100" dirty="0">
                    <a:effectLst/>
                    <a:latin typeface="Calibri" panose="020F0502020204030204" pitchFamily="34" charset="0"/>
                    <a:ea typeface="Times New Roman" panose="02020603050405020304" pitchFamily="18" charset="0"/>
                    <a:cs typeface="Times New Roman" panose="02020603050405020304" pitchFamily="18" charset="0"/>
                  </a:rPr>
                  <a:t>Mecánica de Fluidos a Bajo Número de Reynolds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Coeficiente de fricción viscosa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para movimiento paralelo al eje del cilio es menor que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para movimiento perpendicular.</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Ejemplo práctico: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𝜁</m:t>
                        </m:r>
                      </m:e>
                      <m:sub>
                        <m:r>
                          <a:rPr lang="es-ES" sz="1800" b="1"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s-ES" sz="1800"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Calibri" panose="020F0502020204030204" pitchFamily="34"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2/3</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s-ES" sz="1600" dirty="0"/>
              </a:p>
              <a:p>
                <a:endParaRPr lang="es-ES" dirty="0"/>
              </a:p>
            </p:txBody>
          </p:sp>
        </mc:Choice>
        <mc:Fallback xmlns="">
          <p:sp>
            <p:nvSpPr>
              <p:cNvPr id="3" name="Marcador de contenido 2">
                <a:extLst>
                  <a:ext uri="{FF2B5EF4-FFF2-40B4-BE49-F238E27FC236}">
                    <a16:creationId xmlns:a16="http://schemas.microsoft.com/office/drawing/2014/main" id="{9382DAE6-0A95-AC18-7444-4ADC18DD5455}"/>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39307482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45E4BFC-27D2-0139-45FA-C3816A222D7B}"/>
              </a:ext>
            </a:extLst>
          </p:cNvPr>
          <p:cNvPicPr>
            <a:picLocks noChangeAspect="1"/>
          </p:cNvPicPr>
          <p:nvPr/>
        </p:nvPicPr>
        <p:blipFill>
          <a:blip r:embed="rId2"/>
          <a:stretch>
            <a:fillRect/>
          </a:stretch>
        </p:blipFill>
        <p:spPr>
          <a:xfrm>
            <a:off x="5905166" y="0"/>
            <a:ext cx="6286833" cy="2652584"/>
          </a:xfrm>
          <a:prstGeom prst="rect">
            <a:avLst/>
          </a:prstGeom>
        </p:spPr>
      </p:pic>
      <p:sp>
        <p:nvSpPr>
          <p:cNvPr id="2" name="Título 1">
            <a:extLst>
              <a:ext uri="{FF2B5EF4-FFF2-40B4-BE49-F238E27FC236}">
                <a16:creationId xmlns:a16="http://schemas.microsoft.com/office/drawing/2014/main" id="{D42477C4-2B6E-D3B9-0B22-4BE26635D172}"/>
              </a:ext>
            </a:extLst>
          </p:cNvPr>
          <p:cNvSpPr>
            <a:spLocks noGrp="1"/>
          </p:cNvSpPr>
          <p:nvPr>
            <p:ph type="title"/>
          </p:nvPr>
        </p:nvSpPr>
        <p:spPr/>
        <p:txBody>
          <a:bodyPr/>
          <a:lstStyle/>
          <a:p>
            <a:r>
              <a:rPr lang="es-ES" dirty="0"/>
              <a:t>Aplicaciones biológicas</a:t>
            </a:r>
          </a:p>
        </p:txBody>
      </p:sp>
      <p:sp>
        <p:nvSpPr>
          <p:cNvPr id="3" name="Marcador de contenido 2">
            <a:extLst>
              <a:ext uri="{FF2B5EF4-FFF2-40B4-BE49-F238E27FC236}">
                <a16:creationId xmlns:a16="http://schemas.microsoft.com/office/drawing/2014/main" id="{9382DAE6-0A95-AC18-7444-4ADC18DD5455}"/>
              </a:ext>
            </a:extLst>
          </p:cNvPr>
          <p:cNvSpPr>
            <a:spLocks noGrp="1"/>
          </p:cNvSpPr>
          <p:nvPr>
            <p:ph idx="1"/>
          </p:nvPr>
        </p:nvSpPr>
        <p:spPr/>
        <p:txBody>
          <a:bodyPr/>
          <a:lstStyle/>
          <a:p>
            <a:r>
              <a:rPr lang="es-ES" b="1" dirty="0"/>
              <a:t>Propulsión Ciliar</a:t>
            </a:r>
          </a:p>
          <a:p>
            <a:endParaRPr lang="es-ES" b="1" dirty="0"/>
          </a:p>
          <a:p>
            <a:r>
              <a:rPr lang="es-ES" sz="1800" b="1" dirty="0"/>
              <a:t>Cómo Funciona la Propulsión</a:t>
            </a:r>
          </a:p>
          <a:p>
            <a:endParaRPr lang="es-ES" sz="1800" dirty="0"/>
          </a:p>
          <a:p>
            <a:pPr>
              <a:buFont typeface="+mj-lt"/>
              <a:buAutoNum type="arabicPeriod"/>
            </a:pPr>
            <a:r>
              <a:rPr lang="es-ES" sz="1800" b="1" dirty="0"/>
              <a:t>Golpe de Potencia</a:t>
            </a:r>
            <a:r>
              <a:rPr lang="es-ES" sz="1800" dirty="0"/>
              <a:t>:</a:t>
            </a:r>
          </a:p>
          <a:p>
            <a:pPr marL="742950" lvl="1" indent="-285750">
              <a:buFont typeface="+mj-lt"/>
              <a:buAutoNum type="arabicPeriod"/>
            </a:pPr>
            <a:r>
              <a:rPr lang="es-ES" sz="1800" dirty="0"/>
              <a:t>El cilio se mueve perpendicular a su eje, creando un flujo de fluido significativo.</a:t>
            </a:r>
          </a:p>
          <a:p>
            <a:pPr marL="742950" lvl="1" indent="-285750">
              <a:buFont typeface="+mj-lt"/>
              <a:buAutoNum type="arabicPeriod"/>
            </a:pPr>
            <a:endParaRPr lang="es-ES" sz="1800" dirty="0"/>
          </a:p>
          <a:p>
            <a:pPr>
              <a:buFont typeface="+mj-lt"/>
              <a:buAutoNum type="arabicPeriod"/>
            </a:pPr>
            <a:r>
              <a:rPr lang="es-ES" sz="1800" b="1" dirty="0"/>
              <a:t>Golpe de Recuperación</a:t>
            </a:r>
            <a:r>
              <a:rPr lang="es-ES" sz="1800" dirty="0"/>
              <a:t>:</a:t>
            </a:r>
          </a:p>
          <a:p>
            <a:pPr marL="742950" lvl="1" indent="-285750">
              <a:buFont typeface="+mj-lt"/>
              <a:buAutoNum type="arabicPeriod"/>
            </a:pPr>
            <a:r>
              <a:rPr lang="es-ES" sz="1800" dirty="0"/>
              <a:t>La mayoría del cilio se mueve paralelamente a su eje, reduciendo el flujo inverso.</a:t>
            </a:r>
          </a:p>
          <a:p>
            <a:pPr>
              <a:buFont typeface="Arial" panose="020B0604020202020204" pitchFamily="34" charset="0"/>
              <a:buChar char="•"/>
            </a:pPr>
            <a:endParaRPr lang="es-ES" sz="1600" dirty="0"/>
          </a:p>
          <a:p>
            <a:endParaRPr lang="es-ES" dirty="0"/>
          </a:p>
        </p:txBody>
      </p:sp>
    </p:spTree>
    <p:extLst>
      <p:ext uri="{BB962C8B-B14F-4D97-AF65-F5344CB8AC3E}">
        <p14:creationId xmlns:p14="http://schemas.microsoft.com/office/powerpoint/2010/main" val="173125857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882E27E-2373-FA50-BE70-F1C669E1E5A0}"/>
              </a:ext>
            </a:extLst>
          </p:cNvPr>
          <p:cNvPicPr>
            <a:picLocks noChangeAspect="1"/>
          </p:cNvPicPr>
          <p:nvPr/>
        </p:nvPicPr>
        <p:blipFill>
          <a:blip r:embed="rId2"/>
          <a:stretch>
            <a:fillRect/>
          </a:stretch>
        </p:blipFill>
        <p:spPr>
          <a:xfrm>
            <a:off x="5905166" y="0"/>
            <a:ext cx="6286833" cy="2652584"/>
          </a:xfrm>
          <a:prstGeom prst="rect">
            <a:avLst/>
          </a:prstGeom>
        </p:spPr>
      </p:pic>
      <p:sp>
        <p:nvSpPr>
          <p:cNvPr id="2" name="Título 1">
            <a:extLst>
              <a:ext uri="{FF2B5EF4-FFF2-40B4-BE49-F238E27FC236}">
                <a16:creationId xmlns:a16="http://schemas.microsoft.com/office/drawing/2014/main" id="{D42477C4-2B6E-D3B9-0B22-4BE26635D172}"/>
              </a:ext>
            </a:extLst>
          </p:cNvPr>
          <p:cNvSpPr>
            <a:spLocks noGrp="1"/>
          </p:cNvSpPr>
          <p:nvPr>
            <p:ph type="title"/>
          </p:nvPr>
        </p:nvSpPr>
        <p:spPr/>
        <p:txBody>
          <a:bodyPr/>
          <a:lstStyle/>
          <a:p>
            <a:r>
              <a:rPr lang="es-ES" dirty="0"/>
              <a:t>Aplicaciones biológicas</a:t>
            </a:r>
          </a:p>
        </p:txBody>
      </p:sp>
      <p:sp>
        <p:nvSpPr>
          <p:cNvPr id="3" name="Marcador de contenido 2">
            <a:extLst>
              <a:ext uri="{FF2B5EF4-FFF2-40B4-BE49-F238E27FC236}">
                <a16:creationId xmlns:a16="http://schemas.microsoft.com/office/drawing/2014/main" id="{9382DAE6-0A95-AC18-7444-4ADC18DD5455}"/>
              </a:ext>
            </a:extLst>
          </p:cNvPr>
          <p:cNvSpPr>
            <a:spLocks noGrp="1"/>
          </p:cNvSpPr>
          <p:nvPr>
            <p:ph idx="1"/>
          </p:nvPr>
        </p:nvSpPr>
        <p:spPr/>
        <p:txBody>
          <a:bodyPr/>
          <a:lstStyle/>
          <a:p>
            <a:r>
              <a:rPr lang="es-ES" b="1" dirty="0"/>
              <a:t>Propulsión Ciliar</a:t>
            </a:r>
          </a:p>
          <a:p>
            <a:endParaRPr lang="es-ES" b="1" dirty="0"/>
          </a:p>
          <a:p>
            <a:endParaRPr lang="es-ES" b="1" dirty="0"/>
          </a:p>
          <a:p>
            <a:r>
              <a:rPr lang="es-ES" sz="1800" b="1" dirty="0"/>
              <a:t>Resultado</a:t>
            </a:r>
          </a:p>
          <a:p>
            <a:endParaRPr lang="es-ES" sz="1800" dirty="0"/>
          </a:p>
          <a:p>
            <a:pPr>
              <a:buFont typeface="Arial" panose="020B0604020202020204" pitchFamily="34" charset="0"/>
              <a:buChar char="•"/>
            </a:pPr>
            <a:r>
              <a:rPr lang="es-ES" sz="1800" dirty="0"/>
              <a:t>El flujo de fluido creado durante el golpe de potencia no se deshace completamente durante el golpe de recuperación.</a:t>
            </a:r>
          </a:p>
          <a:p>
            <a:pPr>
              <a:buFont typeface="Arial" panose="020B0604020202020204" pitchFamily="34" charset="0"/>
              <a:buChar char="•"/>
            </a:pPr>
            <a:r>
              <a:rPr lang="es-ES" sz="1800" dirty="0"/>
              <a:t>La diferencia entre estos flujos resulta en el bombeo neto de un ciclo.</a:t>
            </a:r>
          </a:p>
          <a:p>
            <a:endParaRPr lang="es-ES" dirty="0"/>
          </a:p>
        </p:txBody>
      </p:sp>
    </p:spTree>
    <p:extLst>
      <p:ext uri="{BB962C8B-B14F-4D97-AF65-F5344CB8AC3E}">
        <p14:creationId xmlns:p14="http://schemas.microsoft.com/office/powerpoint/2010/main" val="223061703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E432F-47A6-82DB-5B82-E040B68F1EC1}"/>
              </a:ext>
            </a:extLst>
          </p:cNvPr>
          <p:cNvSpPr>
            <a:spLocks noGrp="1"/>
          </p:cNvSpPr>
          <p:nvPr>
            <p:ph type="title"/>
          </p:nvPr>
        </p:nvSpPr>
        <p:spPr>
          <a:xfrm>
            <a:off x="838200" y="365125"/>
            <a:ext cx="10515600" cy="1325563"/>
          </a:xfrm>
        </p:spPr>
        <p:txBody>
          <a:bodyPr anchor="ctr">
            <a:normAutofit/>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2DC1F0D-749D-0813-04B1-5E2267CECC3A}"/>
                  </a:ext>
                </a:extLst>
              </p:cNvPr>
              <p:cNvSpPr>
                <a:spLocks noGrp="1"/>
              </p:cNvSpPr>
              <p:nvPr>
                <p:ph sz="half" idx="1"/>
              </p:nvPr>
            </p:nvSpPr>
            <p:spPr>
              <a:xfrm>
                <a:off x="838200" y="1825625"/>
                <a:ext cx="5219700" cy="4351338"/>
              </a:xfrm>
            </p:spPr>
            <p:txBody>
              <a:bodyPr>
                <a:normAutofit/>
              </a:bodyPr>
              <a:lstStyle/>
              <a:p>
                <a:r>
                  <a:rPr lang="es-ES" b="1" dirty="0"/>
                  <a:t>Propulsión mediante Flagelos Bacterianos</a:t>
                </a:r>
              </a:p>
              <a:p>
                <a:endParaRPr lang="es-ES" sz="2200" b="1" dirty="0"/>
              </a:p>
              <a:p>
                <a:r>
                  <a:rPr lang="es-ES" sz="2200" b="1" dirty="0"/>
                  <a:t>Características de los Flagelos</a:t>
                </a:r>
                <a:endParaRPr lang="es-ES" sz="2200" b="1" i="1" dirty="0"/>
              </a:p>
              <a:p>
                <a:endParaRPr lang="es-ES" sz="2200" dirty="0"/>
              </a:p>
              <a:p>
                <a:pPr>
                  <a:buFont typeface="Arial" panose="020B0604020202020204" pitchFamily="34" charset="0"/>
                  <a:buChar char="•"/>
                </a:pPr>
                <a:r>
                  <a:rPr lang="es-ES" sz="2200" dirty="0"/>
                  <a:t>Objetos rígidos y helicoidales.</a:t>
                </a:r>
              </a:p>
              <a:p>
                <a:pPr>
                  <a:buFont typeface="Arial" panose="020B0604020202020204" pitchFamily="34" charset="0"/>
                  <a:buChar char="•"/>
                </a:pPr>
                <a:r>
                  <a:rPr lang="es-ES" sz="2200" dirty="0"/>
                  <a:t>Diámetro de solo </a:t>
                </a:r>
                <a14:m>
                  <m:oMath xmlns:m="http://schemas.openxmlformats.org/officeDocument/2006/math">
                    <m:r>
                      <a:rPr lang="es-ES" sz="2200" i="1" dirty="0" smtClean="0">
                        <a:latin typeface="Cambria Math" panose="02040503050406030204" pitchFamily="18" charset="0"/>
                      </a:rPr>
                      <m:t>20 </m:t>
                    </m:r>
                    <m:r>
                      <a:rPr lang="es-ES" sz="2200" i="1" dirty="0" smtClean="0">
                        <a:latin typeface="Cambria Math" panose="02040503050406030204" pitchFamily="18" charset="0"/>
                      </a:rPr>
                      <m:t>𝑛𝑚</m:t>
                    </m:r>
                  </m:oMath>
                </a14:m>
                <a:r>
                  <a:rPr lang="es-ES" sz="2200" dirty="0"/>
                  <a:t>, lo que complica la visualización de su movimiento tridimensional bajo microscopio.</a:t>
                </a:r>
              </a:p>
              <a:p>
                <a:endParaRPr lang="es-ES" sz="2200" dirty="0"/>
              </a:p>
            </p:txBody>
          </p:sp>
        </mc:Choice>
        <mc:Fallback xmlns="">
          <p:sp>
            <p:nvSpPr>
              <p:cNvPr id="3" name="Marcador de contenido 2">
                <a:extLst>
                  <a:ext uri="{FF2B5EF4-FFF2-40B4-BE49-F238E27FC236}">
                    <a16:creationId xmlns:a16="http://schemas.microsoft.com/office/drawing/2014/main" id="{B2DC1F0D-749D-0813-04B1-5E2267CECC3A}"/>
                  </a:ext>
                </a:extLst>
              </p:cNvPr>
              <p:cNvSpPr>
                <a:spLocks noGrp="1" noRot="1" noChangeAspect="1" noMove="1" noResize="1" noEditPoints="1" noAdjustHandles="1" noChangeArrowheads="1" noChangeShapeType="1" noTextEdit="1"/>
              </p:cNvSpPr>
              <p:nvPr>
                <p:ph sz="half" idx="1"/>
              </p:nvPr>
            </p:nvSpPr>
            <p:spPr>
              <a:xfrm>
                <a:off x="838200" y="1825625"/>
                <a:ext cx="5219700" cy="4351338"/>
              </a:xfrm>
              <a:blipFill>
                <a:blip r:embed="rId2"/>
                <a:stretch>
                  <a:fillRect l="-2103" t="-2381" r="-3738"/>
                </a:stretch>
              </a:blipFill>
            </p:spPr>
            <p:txBody>
              <a:bodyPr/>
              <a:lstStyle/>
              <a:p>
                <a:r>
                  <a:rPr lang="es-ES">
                    <a:noFill/>
                  </a:rPr>
                  <a:t> </a:t>
                </a:r>
              </a:p>
            </p:txBody>
          </p:sp>
        </mc:Fallback>
      </mc:AlternateContent>
      <p:pic>
        <p:nvPicPr>
          <p:cNvPr id="5" name="Imagen 4" descr="Diagrama&#10;&#10;Descripción generada automáticamente con confianza media">
            <a:extLst>
              <a:ext uri="{FF2B5EF4-FFF2-40B4-BE49-F238E27FC236}">
                <a16:creationId xmlns:a16="http://schemas.microsoft.com/office/drawing/2014/main" id="{CC27D06F-4579-0F6F-2D96-E335D0C21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179098"/>
            <a:ext cx="5181600" cy="3644392"/>
          </a:xfrm>
          <a:prstGeom prst="rect">
            <a:avLst/>
          </a:prstGeom>
          <a:noFill/>
        </p:spPr>
      </p:pic>
    </p:spTree>
    <p:extLst>
      <p:ext uri="{BB962C8B-B14F-4D97-AF65-F5344CB8AC3E}">
        <p14:creationId xmlns:p14="http://schemas.microsoft.com/office/powerpoint/2010/main" val="258767799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E4F9F2-A591-CFA9-84D7-B74BF188EB48}"/>
              </a:ext>
            </a:extLst>
          </p:cNvPr>
          <p:cNvSpPr>
            <a:spLocks noGrp="1"/>
          </p:cNvSpPr>
          <p:nvPr>
            <p:ph type="title"/>
          </p:nvPr>
        </p:nvSpPr>
        <p:spPr/>
        <p:txBody>
          <a:bodyPr/>
          <a:lstStyle/>
          <a:p>
            <a:r>
              <a:rPr lang="es-ES" dirty="0"/>
              <a:t>Fricción en fluidos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5B16D6C-4D39-FB37-AF81-C61C68909E1F}"/>
                  </a:ext>
                </a:extLst>
              </p:cNvPr>
              <p:cNvSpPr>
                <a:spLocks noGrp="1"/>
              </p:cNvSpPr>
              <p:nvPr>
                <p:ph idx="1"/>
              </p:nvPr>
            </p:nvSpPr>
            <p:spPr>
              <a:xfrm>
                <a:off x="838200" y="1825625"/>
                <a:ext cx="6930081" cy="4351338"/>
              </a:xfrm>
            </p:spPr>
            <p:txBody>
              <a:bodyPr>
                <a:normAutofit/>
              </a:bodyPr>
              <a:lstStyle/>
              <a:p>
                <a:r>
                  <a:rPr lang="es-ES" sz="1800" dirty="0"/>
                  <a:t>Hemos visto que </a:t>
                </a:r>
                <a14:m>
                  <m:oMath xmlns:m="http://schemas.openxmlformats.org/officeDocument/2006/math">
                    <m:sSub>
                      <m:sSubPr>
                        <m:ctrlPr>
                          <a:rPr lang="es-ES" sz="1800" i="1" smtClean="0">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𝑑𝑟𝑖𝑓𝑡</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800"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𝑓</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𝜁</m:t>
                        </m:r>
                      </m:den>
                    </m:f>
                  </m:oMath>
                </a14:m>
                <a:r>
                  <a:rPr lang="es-ES" sz="1800" dirty="0"/>
                  <a:t>, vamos a utilizarlo para ver qué pasa en los fluidos cuando hay partículas en suspensión, supongamos un fluido con partículas microscópicas, éstas están sometidas a la gravedad de la tierra, por lo que sobre ellas se genera una fuerza </a:t>
                </a:r>
                <a14:m>
                  <m:oMath xmlns:m="http://schemas.openxmlformats.org/officeDocument/2006/math">
                    <m:r>
                      <a:rPr lang="es-ES" sz="1800" i="1">
                        <a:latin typeface="Cambria Math" panose="02040503050406030204" pitchFamily="18" charset="0"/>
                      </a:rPr>
                      <m:t>𝑓</m:t>
                    </m:r>
                    <m:r>
                      <a:rPr lang="es-ES" sz="1800" i="1">
                        <a:latin typeface="Cambria Math" panose="02040503050406030204" pitchFamily="18" charset="0"/>
                      </a:rPr>
                      <m:t>=</m:t>
                    </m:r>
                    <m:d>
                      <m:dPr>
                        <m:ctrlPr>
                          <a:rPr lang="es-ES" sz="1800" i="1">
                            <a:latin typeface="Cambria Math" panose="02040503050406030204" pitchFamily="18" charset="0"/>
                          </a:rPr>
                        </m:ctrlPr>
                      </m:dPr>
                      <m:e>
                        <m:r>
                          <a:rPr lang="es-ES" sz="1800" i="1">
                            <a:latin typeface="Cambria Math" panose="02040503050406030204" pitchFamily="18" charset="0"/>
                          </a:rPr>
                          <m:t>𝑚</m:t>
                        </m:r>
                        <m:r>
                          <a:rPr lang="es-ES" sz="1800" i="1">
                            <a:latin typeface="Cambria Math" panose="02040503050406030204" pitchFamily="18" charset="0"/>
                          </a:rPr>
                          <m:t>−</m:t>
                        </m:r>
                        <m:r>
                          <a:rPr lang="es-ES" sz="1800" i="1">
                            <a:latin typeface="Cambria Math" panose="02040503050406030204" pitchFamily="18" charset="0"/>
                          </a:rPr>
                          <m:t>𝑉</m:t>
                        </m:r>
                        <m:r>
                          <a:rPr lang="es-ES" sz="1800" i="1">
                            <a:latin typeface="Cambria Math" panose="02040503050406030204" pitchFamily="18" charset="0"/>
                          </a:rPr>
                          <m:t> </m:t>
                        </m:r>
                        <m:sSub>
                          <m:sSubPr>
                            <m:ctrlPr>
                              <a:rPr lang="es-ES" sz="1800" i="1">
                                <a:latin typeface="Cambria Math" panose="02040503050406030204" pitchFamily="18" charset="0"/>
                              </a:rPr>
                            </m:ctrlPr>
                          </m:sSubPr>
                          <m:e>
                            <m:r>
                              <a:rPr lang="es-ES" sz="1800" i="1">
                                <a:latin typeface="Cambria Math" panose="02040503050406030204" pitchFamily="18" charset="0"/>
                              </a:rPr>
                              <m:t>𝜌</m:t>
                            </m:r>
                          </m:e>
                          <m:sub>
                            <m:r>
                              <a:rPr lang="es-ES" sz="1800" i="1">
                                <a:latin typeface="Cambria Math" panose="02040503050406030204" pitchFamily="18" charset="0"/>
                              </a:rPr>
                              <m:t>𝑚</m:t>
                            </m:r>
                          </m:sub>
                        </m:sSub>
                      </m:e>
                    </m:d>
                    <m:r>
                      <a:rPr lang="es-ES" sz="1800" i="1">
                        <a:latin typeface="Cambria Math" panose="02040503050406030204" pitchFamily="18" charset="0"/>
                      </a:rPr>
                      <m:t>𝑔</m:t>
                    </m:r>
                    <m:r>
                      <a:rPr lang="es-ES" sz="1800" b="0" i="1" smtClean="0">
                        <a:latin typeface="Cambria Math" panose="02040503050406030204" pitchFamily="18" charset="0"/>
                      </a:rPr>
                      <m:t>.</m:t>
                    </m:r>
                  </m:oMath>
                </a14:m>
                <a:endParaRPr lang="es-ES" sz="1800" b="0" dirty="0"/>
              </a:p>
              <a:p>
                <a:r>
                  <a:rPr lang="es-ES" sz="1800" dirty="0"/>
                  <a:t>Como hemos visto esto hará que las partículas se hundan, lo que generará una descompensación de concentraciones </a:t>
                </a:r>
                <a14:m>
                  <m:oMath xmlns:m="http://schemas.openxmlformats.org/officeDocument/2006/math">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𝑐</m:t>
                    </m:r>
                    <m:d>
                      <m:dPr>
                        <m:ctrlP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𝑥</m:t>
                        </m:r>
                      </m:e>
                    </m:d>
                    <m:r>
                      <a:rPr lang="es-ES" sz="1800" b="0" i="0" kern="100"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aplicando la misma teoría de la </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relación de </a:t>
                </a:r>
                <a:r>
                  <a:rPr lang="es-ES" sz="1800" b="1" kern="100" dirty="0" err="1">
                    <a:latin typeface="Calibri" panose="020F0502020204030204" pitchFamily="34" charset="0"/>
                    <a:ea typeface="Calibri" panose="020F0502020204030204" pitchFamily="34" charset="0"/>
                    <a:cs typeface="Times New Roman" panose="02020603050405020304" pitchFamily="18" charset="0"/>
                  </a:rPr>
                  <a:t>N</a:t>
                </a:r>
                <a:r>
                  <a:rPr lang="es-ES" sz="1800" b="1" kern="100" dirty="0" err="1">
                    <a:effectLst/>
                    <a:latin typeface="Calibri" panose="020F0502020204030204" pitchFamily="34" charset="0"/>
                    <a:ea typeface="Calibri" panose="020F0502020204030204" pitchFamily="34" charset="0"/>
                    <a:cs typeface="Times New Roman" panose="02020603050405020304" pitchFamily="18" charset="0"/>
                  </a:rPr>
                  <a:t>erst</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pero en este caso aplicando una fuerza gravitatoria en lugar de eléctrica llegamos a la condición de equilibrio:</a:t>
                </a:r>
              </a:p>
              <a:p>
                <a:pPr marL="0" indent="0">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𝑐</m:t>
                      </m:r>
                      <m:d>
                        <m:dPr>
                          <m:ctrlPr>
                            <a:rPr lang="es-ES" sz="1800" i="1">
                              <a:latin typeface="Cambria Math" panose="02040503050406030204" pitchFamily="18" charset="0"/>
                            </a:rPr>
                          </m:ctrlPr>
                        </m:dPr>
                        <m:e>
                          <m:r>
                            <a:rPr lang="es-ES" sz="1800" i="1">
                              <a:latin typeface="Cambria Math" panose="02040503050406030204" pitchFamily="18" charset="0"/>
                            </a:rPr>
                            <m:t>𝑥</m:t>
                          </m:r>
                        </m:e>
                      </m:d>
                      <m:r>
                        <a:rPr lang="es-ES" sz="1800" i="1">
                          <a:latin typeface="Cambria Math" panose="02040503050406030204" pitchFamily="18" charset="0"/>
                        </a:rPr>
                        <m:t>∝</m:t>
                      </m:r>
                      <m:sSup>
                        <m:sSupPr>
                          <m:ctrlPr>
                            <a:rPr lang="es-ES" sz="1800" i="1">
                              <a:latin typeface="Cambria Math" panose="02040503050406030204" pitchFamily="18" charset="0"/>
                            </a:rPr>
                          </m:ctrlPr>
                        </m:sSupPr>
                        <m:e>
                          <m:r>
                            <a:rPr lang="es-ES" sz="1800" i="1">
                              <a:latin typeface="Cambria Math" panose="02040503050406030204" pitchFamily="18" charset="0"/>
                            </a:rPr>
                            <m:t>𝑒</m:t>
                          </m:r>
                        </m:e>
                        <m:sup>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𝑚</m:t>
                              </m:r>
                            </m:e>
                            <m:sub>
                              <m:r>
                                <a:rPr lang="es-ES" sz="1800" i="1">
                                  <a:latin typeface="Cambria Math" panose="02040503050406030204" pitchFamily="18" charset="0"/>
                                </a:rPr>
                                <m:t>𝑛𝑒𝑡</m:t>
                              </m:r>
                            </m:sub>
                          </m:sSub>
                          <m:r>
                            <a:rPr lang="es-ES" sz="1800" i="1">
                              <a:latin typeface="Cambria Math" panose="02040503050406030204" pitchFamily="18" charset="0"/>
                            </a:rPr>
                            <m:t> </m:t>
                          </m:r>
                          <m:r>
                            <a:rPr lang="es-ES" sz="1800" i="1">
                              <a:latin typeface="Cambria Math" panose="02040503050406030204" pitchFamily="18" charset="0"/>
                            </a:rPr>
                            <m:t>𝑔</m:t>
                          </m:r>
                          <m:r>
                            <a:rPr lang="es-ES" sz="1800" i="1">
                              <a:latin typeface="Cambria Math" panose="02040503050406030204" pitchFamily="18" charset="0"/>
                            </a:rPr>
                            <m:t> </m:t>
                          </m:r>
                          <m:r>
                            <a:rPr lang="es-ES" sz="1800" i="1">
                              <a:latin typeface="Cambria Math" panose="02040503050406030204" pitchFamily="18" charset="0"/>
                            </a:rPr>
                            <m:t>𝑥</m:t>
                          </m:r>
                          <m:r>
                            <a:rPr lang="es-ES" sz="1800" i="1">
                              <a:latin typeface="Cambria Math" panose="02040503050406030204" pitchFamily="18" charset="0"/>
                            </a:rPr>
                            <m:t> /</m:t>
                          </m:r>
                          <m:sSub>
                            <m:sSubPr>
                              <m:ctrlPr>
                                <a:rPr lang="es-ES" sz="1800" i="1">
                                  <a:latin typeface="Cambria Math" panose="02040503050406030204" pitchFamily="18" charset="0"/>
                                </a:rPr>
                              </m:ctrlPr>
                            </m:sSubPr>
                            <m:e>
                              <m:r>
                                <a:rPr lang="es-ES" sz="1800" i="1">
                                  <a:latin typeface="Cambria Math" panose="02040503050406030204" pitchFamily="18" charset="0"/>
                                </a:rPr>
                                <m:t>𝑘</m:t>
                              </m:r>
                            </m:e>
                            <m:sub>
                              <m:r>
                                <a:rPr lang="es-ES" sz="1800" i="1">
                                  <a:latin typeface="Cambria Math" panose="02040503050406030204" pitchFamily="18" charset="0"/>
                                </a:rPr>
                                <m:t>𝑏</m:t>
                              </m:r>
                            </m:sub>
                          </m:sSub>
                          <m:r>
                            <a:rPr lang="es-ES" sz="1800" i="1">
                              <a:latin typeface="Cambria Math" panose="02040503050406030204" pitchFamily="18" charset="0"/>
                            </a:rPr>
                            <m:t>𝑇</m:t>
                          </m:r>
                        </m:sup>
                      </m:sSup>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dirty="0"/>
              </a:p>
              <a:p>
                <a:endParaRPr lang="es-ES" dirty="0"/>
              </a:p>
            </p:txBody>
          </p:sp>
        </mc:Choice>
        <mc:Fallback xmlns="">
          <p:sp>
            <p:nvSpPr>
              <p:cNvPr id="3" name="Marcador de contenido 2">
                <a:extLst>
                  <a:ext uri="{FF2B5EF4-FFF2-40B4-BE49-F238E27FC236}">
                    <a16:creationId xmlns:a16="http://schemas.microsoft.com/office/drawing/2014/main" id="{F5B16D6C-4D39-FB37-AF81-C61C68909E1F}"/>
                  </a:ext>
                </a:extLst>
              </p:cNvPr>
              <p:cNvSpPr>
                <a:spLocks noGrp="1" noRot="1" noChangeAspect="1" noMove="1" noResize="1" noEditPoints="1" noAdjustHandles="1" noChangeArrowheads="1" noChangeShapeType="1" noTextEdit="1"/>
              </p:cNvSpPr>
              <p:nvPr>
                <p:ph idx="1"/>
              </p:nvPr>
            </p:nvSpPr>
            <p:spPr>
              <a:xfrm>
                <a:off x="838200" y="1825625"/>
                <a:ext cx="6930081" cy="4351338"/>
              </a:xfrm>
              <a:blipFill>
                <a:blip r:embed="rId2"/>
                <a:stretch>
                  <a:fillRect l="-616" r="-1232"/>
                </a:stretch>
              </a:blipFill>
            </p:spPr>
            <p:txBody>
              <a:bodyPr/>
              <a:lstStyle/>
              <a:p>
                <a:r>
                  <a:rPr lang="es-ES">
                    <a:noFill/>
                  </a:rPr>
                  <a:t> </a:t>
                </a:r>
              </a:p>
            </p:txBody>
          </p:sp>
        </mc:Fallback>
      </mc:AlternateContent>
    </p:spTree>
    <p:extLst>
      <p:ext uri="{BB962C8B-B14F-4D97-AF65-F5344CB8AC3E}">
        <p14:creationId xmlns:p14="http://schemas.microsoft.com/office/powerpoint/2010/main" val="117758886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3D5F265-5AFB-F721-1E44-C8A47E284DDA}"/>
              </a:ext>
            </a:extLst>
          </p:cNvPr>
          <p:cNvSpPr>
            <a:spLocks noGrp="1"/>
          </p:cNvSpPr>
          <p:nvPr>
            <p:ph type="title"/>
          </p:nvPr>
        </p:nvSpPr>
        <p:spPr>
          <a:xfrm>
            <a:off x="838200" y="365125"/>
            <a:ext cx="10515600" cy="1325563"/>
          </a:xfrm>
        </p:spPr>
        <p:txBody>
          <a:bodyPr/>
          <a:lstStyle/>
          <a:p>
            <a:r>
              <a:rPr lang="es-ES" dirty="0"/>
              <a:t>Aplicaciones biológicas</a:t>
            </a:r>
            <a:endParaRPr lang="en-US" dirty="0"/>
          </a:p>
        </p:txBody>
      </p:sp>
      <p:sp>
        <p:nvSpPr>
          <p:cNvPr id="3" name="Marcador de contenido 2">
            <a:extLst>
              <a:ext uri="{FF2B5EF4-FFF2-40B4-BE49-F238E27FC236}">
                <a16:creationId xmlns:a16="http://schemas.microsoft.com/office/drawing/2014/main" id="{7A8BCABB-7446-EF57-1B38-B540C36810FA}"/>
              </a:ext>
            </a:extLst>
          </p:cNvPr>
          <p:cNvSpPr>
            <a:spLocks noGrp="1"/>
          </p:cNvSpPr>
          <p:nvPr>
            <p:ph sz="half" idx="1"/>
          </p:nvPr>
        </p:nvSpPr>
        <p:spPr>
          <a:xfrm>
            <a:off x="838200" y="1825625"/>
            <a:ext cx="5181600" cy="4351338"/>
          </a:xfrm>
        </p:spPr>
        <p:txBody>
          <a:bodyPr>
            <a:normAutofit/>
          </a:bodyPr>
          <a:lstStyle/>
          <a:p>
            <a:r>
              <a:rPr lang="es-ES" b="1" dirty="0"/>
              <a:t>Propulsión mediante Flagelos Bacterianos</a:t>
            </a:r>
          </a:p>
          <a:p>
            <a:endParaRPr lang="es-ES" sz="2200" b="1" dirty="0"/>
          </a:p>
          <a:p>
            <a:r>
              <a:rPr lang="es-ES" sz="2200" b="1" dirty="0"/>
              <a:t>Mecánica de Propulsión</a:t>
            </a:r>
            <a:endParaRPr lang="es-ES" sz="2200" dirty="0"/>
          </a:p>
          <a:p>
            <a:pPr>
              <a:buFont typeface="Arial" panose="020B0604020202020204" pitchFamily="34" charset="0"/>
              <a:buChar char="•"/>
            </a:pPr>
            <a:r>
              <a:rPr lang="es-ES" sz="2200" dirty="0"/>
              <a:t>A diferencia de los cilios, los flagelos no son flexibles y no pueden propulsarse de manera recíproca.</a:t>
            </a:r>
          </a:p>
          <a:p>
            <a:pPr>
              <a:buFont typeface="Arial" panose="020B0604020202020204" pitchFamily="34" charset="0"/>
              <a:buChar char="•"/>
            </a:pPr>
            <a:r>
              <a:rPr lang="es-ES" sz="2200" dirty="0"/>
              <a:t>Los flagelos operan mediante un movimiento rotatorio rígido, accionado en la base por un motor flagelar.</a:t>
            </a:r>
          </a:p>
          <a:p>
            <a:endParaRPr lang="es-ES" sz="2200" dirty="0"/>
          </a:p>
        </p:txBody>
      </p:sp>
      <p:pic>
        <p:nvPicPr>
          <p:cNvPr id="4" name="Imagen 3" descr="Diagrama&#10;&#10;Descripción generada automáticamente con confianza media">
            <a:extLst>
              <a:ext uri="{FF2B5EF4-FFF2-40B4-BE49-F238E27FC236}">
                <a16:creationId xmlns:a16="http://schemas.microsoft.com/office/drawing/2014/main" id="{1CA1A0F7-721D-DB87-5001-410638664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730" y="2848483"/>
            <a:ext cx="5181600" cy="3644392"/>
          </a:xfrm>
          <a:prstGeom prst="rect">
            <a:avLst/>
          </a:prstGeom>
          <a:noFill/>
        </p:spPr>
      </p:pic>
    </p:spTree>
    <p:extLst>
      <p:ext uri="{BB962C8B-B14F-4D97-AF65-F5344CB8AC3E}">
        <p14:creationId xmlns:p14="http://schemas.microsoft.com/office/powerpoint/2010/main" val="142954041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5F540-2268-0306-736E-B2C9F72786C4}"/>
              </a:ext>
            </a:extLst>
          </p:cNvPr>
          <p:cNvSpPr>
            <a:spLocks noGrp="1"/>
          </p:cNvSpPr>
          <p:nvPr>
            <p:ph type="title"/>
          </p:nvPr>
        </p:nvSpPr>
        <p:spPr/>
        <p:txBody>
          <a:bodyPr/>
          <a:lstStyle/>
          <a:p>
            <a:r>
              <a:rPr lang="es-ES" dirty="0"/>
              <a:t>Aplicaciones biológicas</a:t>
            </a:r>
          </a:p>
        </p:txBody>
      </p:sp>
      <p:sp>
        <p:nvSpPr>
          <p:cNvPr id="3" name="Marcador de contenido 2">
            <a:extLst>
              <a:ext uri="{FF2B5EF4-FFF2-40B4-BE49-F238E27FC236}">
                <a16:creationId xmlns:a16="http://schemas.microsoft.com/office/drawing/2014/main" id="{D848A67B-C4D2-2A4E-8C41-E6763A2B28EE}"/>
              </a:ext>
            </a:extLst>
          </p:cNvPr>
          <p:cNvSpPr>
            <a:spLocks noGrp="1"/>
          </p:cNvSpPr>
          <p:nvPr>
            <p:ph sz="half" idx="1"/>
          </p:nvPr>
        </p:nvSpPr>
        <p:spPr/>
        <p:txBody>
          <a:bodyPr>
            <a:normAutofit fontScale="77500" lnSpcReduction="20000"/>
          </a:bodyPr>
          <a:lstStyle/>
          <a:p>
            <a:r>
              <a:rPr lang="es-ES" sz="3600" b="1" dirty="0"/>
              <a:t>Propulsión mediante Flagelos Bacterianos</a:t>
            </a:r>
          </a:p>
          <a:p>
            <a:endParaRPr lang="es-ES" b="1" dirty="0"/>
          </a:p>
          <a:p>
            <a:r>
              <a:rPr lang="es-ES" b="1" dirty="0"/>
              <a:t>Descubrimiento y Verificación Científica</a:t>
            </a:r>
            <a:endParaRPr lang="es-ES" dirty="0"/>
          </a:p>
          <a:p>
            <a:pPr>
              <a:buFont typeface="Arial" panose="020B0604020202020204" pitchFamily="34" charset="0"/>
              <a:buChar char="•"/>
            </a:pPr>
            <a:r>
              <a:rPr lang="es-ES" dirty="0"/>
              <a:t>En 1973, H. </a:t>
            </a:r>
            <a:r>
              <a:rPr lang="es-ES" dirty="0" err="1"/>
              <a:t>Berg</a:t>
            </a:r>
            <a:r>
              <a:rPr lang="es-ES" dirty="0"/>
              <a:t> y R. Anderson propusieron que los flagelos se accionan en un movimiento rotatorio en la base.</a:t>
            </a:r>
          </a:p>
          <a:p>
            <a:pPr>
              <a:buFont typeface="Arial" panose="020B0604020202020204" pitchFamily="34" charset="0"/>
              <a:buChar char="•"/>
            </a:pPr>
            <a:r>
              <a:rPr lang="es-ES" dirty="0"/>
              <a:t>M. Silverman y M. </a:t>
            </a:r>
            <a:r>
              <a:rPr lang="es-ES" dirty="0" err="1"/>
              <a:t>Simon</a:t>
            </a:r>
            <a:r>
              <a:rPr lang="es-ES" dirty="0"/>
              <a:t> demostraron experimentalmente esta teoría utilizando una cepa mutante de </a:t>
            </a:r>
            <a:r>
              <a:rPr lang="es-ES" i="1" dirty="0"/>
              <a:t>E. </a:t>
            </a:r>
            <a:r>
              <a:rPr lang="es-ES" i="1" dirty="0" err="1"/>
              <a:t>coli</a:t>
            </a:r>
            <a:r>
              <a:rPr lang="es-ES" dirty="0"/>
              <a:t> con flagelos truncados, observando la rotación del cuerpo bacteriano bajo el microscopio.</a:t>
            </a:r>
          </a:p>
          <a:p>
            <a:endParaRPr lang="es-ES" dirty="0"/>
          </a:p>
        </p:txBody>
      </p:sp>
      <p:pic>
        <p:nvPicPr>
          <p:cNvPr id="6" name="Marcador de contenido 5">
            <a:extLst>
              <a:ext uri="{FF2B5EF4-FFF2-40B4-BE49-F238E27FC236}">
                <a16:creationId xmlns:a16="http://schemas.microsoft.com/office/drawing/2014/main" id="{EF2A0585-5E07-33E5-DD96-CEE798C1BEA4}"/>
              </a:ext>
            </a:extLst>
          </p:cNvPr>
          <p:cNvPicPr>
            <a:picLocks noGrp="1" noChangeAspect="1"/>
          </p:cNvPicPr>
          <p:nvPr>
            <p:ph sz="half" idx="2"/>
          </p:nvPr>
        </p:nvPicPr>
        <p:blipFill>
          <a:blip r:embed="rId2"/>
          <a:stretch>
            <a:fillRect/>
          </a:stretch>
        </p:blipFill>
        <p:spPr>
          <a:xfrm>
            <a:off x="6172200" y="1628752"/>
            <a:ext cx="5181600" cy="1792334"/>
          </a:xfrm>
        </p:spPr>
      </p:pic>
      <p:pic>
        <p:nvPicPr>
          <p:cNvPr id="8" name="Imagen 7">
            <a:extLst>
              <a:ext uri="{FF2B5EF4-FFF2-40B4-BE49-F238E27FC236}">
                <a16:creationId xmlns:a16="http://schemas.microsoft.com/office/drawing/2014/main" id="{E8523DE7-EB2D-47AD-D925-3743E99FB550}"/>
              </a:ext>
            </a:extLst>
          </p:cNvPr>
          <p:cNvPicPr>
            <a:picLocks noChangeAspect="1"/>
          </p:cNvPicPr>
          <p:nvPr/>
        </p:nvPicPr>
        <p:blipFill rotWithShape="1">
          <a:blip r:embed="rId3"/>
          <a:srcRect l="1118" t="9610" r="1687" b="9591"/>
          <a:stretch/>
        </p:blipFill>
        <p:spPr>
          <a:xfrm>
            <a:off x="7059828" y="3657600"/>
            <a:ext cx="3468130" cy="2835275"/>
          </a:xfrm>
          <a:prstGeom prst="roundRect">
            <a:avLst>
              <a:gd name="adj" fmla="val 7369"/>
            </a:avLst>
          </a:prstGeom>
        </p:spPr>
      </p:pic>
    </p:spTree>
    <p:extLst>
      <p:ext uri="{BB962C8B-B14F-4D97-AF65-F5344CB8AC3E}">
        <p14:creationId xmlns:p14="http://schemas.microsoft.com/office/powerpoint/2010/main" val="34008788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5F540-2268-0306-736E-B2C9F72786C4}"/>
              </a:ext>
            </a:extLst>
          </p:cNvPr>
          <p:cNvSpPr>
            <a:spLocks noGrp="1"/>
          </p:cNvSpPr>
          <p:nvPr>
            <p:ph type="title"/>
          </p:nvPr>
        </p:nvSpPr>
        <p:spPr/>
        <p:txBody>
          <a:bodyPr/>
          <a:lstStyle/>
          <a:p>
            <a:r>
              <a:rPr lang="es-ES" dirty="0"/>
              <a:t>Aplicaciones biológicas</a:t>
            </a:r>
          </a:p>
        </p:txBody>
      </p:sp>
      <p:sp>
        <p:nvSpPr>
          <p:cNvPr id="3" name="Marcador de contenido 2">
            <a:extLst>
              <a:ext uri="{FF2B5EF4-FFF2-40B4-BE49-F238E27FC236}">
                <a16:creationId xmlns:a16="http://schemas.microsoft.com/office/drawing/2014/main" id="{D848A67B-C4D2-2A4E-8C41-E6763A2B28EE}"/>
              </a:ext>
            </a:extLst>
          </p:cNvPr>
          <p:cNvSpPr>
            <a:spLocks noGrp="1"/>
          </p:cNvSpPr>
          <p:nvPr>
            <p:ph sz="half" idx="1"/>
          </p:nvPr>
        </p:nvSpPr>
        <p:spPr/>
        <p:txBody>
          <a:bodyPr>
            <a:normAutofit/>
          </a:bodyPr>
          <a:lstStyle/>
          <a:p>
            <a:r>
              <a:rPr lang="es-ES" sz="3600" b="1" dirty="0"/>
              <a:t>Propulsión mediante Flagelos Bacterianos</a:t>
            </a:r>
          </a:p>
          <a:p>
            <a:endParaRPr lang="es-ES" b="1" dirty="0"/>
          </a:p>
          <a:p>
            <a:r>
              <a:rPr lang="es-ES" sz="1800" b="1" dirty="0"/>
              <a:t>Motor Flagelar</a:t>
            </a:r>
            <a:endParaRPr lang="es-ES" sz="1800" dirty="0"/>
          </a:p>
          <a:p>
            <a:pPr>
              <a:buFont typeface="Arial" panose="020B0604020202020204" pitchFamily="34" charset="0"/>
              <a:buChar char="•"/>
            </a:pPr>
            <a:r>
              <a:rPr lang="es-ES" sz="1800" dirty="0"/>
              <a:t>Una maravilla de la nanotecnología, el motor flagelar tiene un ancho de solo 45 nm.</a:t>
            </a:r>
          </a:p>
          <a:p>
            <a:pPr>
              <a:buFont typeface="Arial" panose="020B0604020202020204" pitchFamily="34" charset="0"/>
              <a:buChar char="•"/>
            </a:pPr>
            <a:r>
              <a:rPr lang="es-ES" sz="1800" dirty="0"/>
              <a:t>Genera movimiento rotatorio, no recíproco, que es clave para la propulsión efectiva.</a:t>
            </a:r>
          </a:p>
        </p:txBody>
      </p:sp>
      <p:pic>
        <p:nvPicPr>
          <p:cNvPr id="9" name="Marcador de contenido 8">
            <a:extLst>
              <a:ext uri="{FF2B5EF4-FFF2-40B4-BE49-F238E27FC236}">
                <a16:creationId xmlns:a16="http://schemas.microsoft.com/office/drawing/2014/main" id="{3B95A598-B238-7DEF-8524-6DFED256BEEC}"/>
              </a:ext>
            </a:extLst>
          </p:cNvPr>
          <p:cNvPicPr>
            <a:picLocks noGrp="1" noChangeAspect="1"/>
          </p:cNvPicPr>
          <p:nvPr>
            <p:ph sz="half" idx="2"/>
          </p:nvPr>
        </p:nvPicPr>
        <p:blipFill>
          <a:blip r:embed="rId2"/>
          <a:stretch>
            <a:fillRect/>
          </a:stretch>
        </p:blipFill>
        <p:spPr>
          <a:xfrm>
            <a:off x="7453908" y="1690688"/>
            <a:ext cx="3623203" cy="4486275"/>
          </a:xfrm>
          <a:prstGeom prst="roundRect">
            <a:avLst>
              <a:gd name="adj" fmla="val 7169"/>
            </a:avLst>
          </a:prstGeom>
        </p:spPr>
      </p:pic>
    </p:spTree>
    <p:extLst>
      <p:ext uri="{BB962C8B-B14F-4D97-AF65-F5344CB8AC3E}">
        <p14:creationId xmlns:p14="http://schemas.microsoft.com/office/powerpoint/2010/main" val="370656980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CB68684-5554-2BE5-F61D-2F8C178BAAC5}"/>
              </a:ext>
            </a:extLst>
          </p:cNvPr>
          <p:cNvPicPr>
            <a:picLocks noChangeAspect="1"/>
          </p:cNvPicPr>
          <p:nvPr/>
        </p:nvPicPr>
        <p:blipFill>
          <a:blip r:embed="rId2"/>
          <a:stretch>
            <a:fillRect/>
          </a:stretch>
        </p:blipFill>
        <p:spPr>
          <a:xfrm>
            <a:off x="6096000" y="2847975"/>
            <a:ext cx="6096000" cy="2922740"/>
          </a:xfrm>
          <a:prstGeom prst="rect">
            <a:avLst/>
          </a:prstGeom>
        </p:spPr>
      </p:pic>
      <p:sp>
        <p:nvSpPr>
          <p:cNvPr id="2" name="Título 1">
            <a:extLst>
              <a:ext uri="{FF2B5EF4-FFF2-40B4-BE49-F238E27FC236}">
                <a16:creationId xmlns:a16="http://schemas.microsoft.com/office/drawing/2014/main" id="{8925F540-2268-0306-736E-B2C9F72786C4}"/>
              </a:ext>
            </a:extLst>
          </p:cNvPr>
          <p:cNvSpPr>
            <a:spLocks noGrp="1"/>
          </p:cNvSpPr>
          <p:nvPr>
            <p:ph type="title"/>
          </p:nvPr>
        </p:nvSpPr>
        <p:spPr/>
        <p:txBody>
          <a:bodyPr/>
          <a:lstStyle/>
          <a:p>
            <a:r>
              <a:rPr lang="es-ES" dirty="0"/>
              <a:t>Aplicaciones biológicas</a:t>
            </a:r>
          </a:p>
        </p:txBody>
      </p:sp>
      <p:sp>
        <p:nvSpPr>
          <p:cNvPr id="3" name="Marcador de contenido 2">
            <a:extLst>
              <a:ext uri="{FF2B5EF4-FFF2-40B4-BE49-F238E27FC236}">
                <a16:creationId xmlns:a16="http://schemas.microsoft.com/office/drawing/2014/main" id="{D848A67B-C4D2-2A4E-8C41-E6763A2B28EE}"/>
              </a:ext>
            </a:extLst>
          </p:cNvPr>
          <p:cNvSpPr>
            <a:spLocks noGrp="1"/>
          </p:cNvSpPr>
          <p:nvPr>
            <p:ph sz="half" idx="1"/>
          </p:nvPr>
        </p:nvSpPr>
        <p:spPr/>
        <p:txBody>
          <a:bodyPr>
            <a:normAutofit/>
          </a:bodyPr>
          <a:lstStyle/>
          <a:p>
            <a:r>
              <a:rPr lang="es-ES" sz="3600" b="1" dirty="0"/>
              <a:t>Propulsión mediante Flagelos Bacterianos</a:t>
            </a:r>
          </a:p>
          <a:p>
            <a:endParaRPr lang="es-ES" b="1" dirty="0"/>
          </a:p>
          <a:p>
            <a:r>
              <a:rPr lang="es-ES" sz="1800" b="1" dirty="0"/>
              <a:t>Principio de Propulsión</a:t>
            </a:r>
            <a:endParaRPr lang="es-ES" sz="1800" dirty="0"/>
          </a:p>
          <a:p>
            <a:pPr>
              <a:buFont typeface="Arial" panose="020B0604020202020204" pitchFamily="34" charset="0"/>
              <a:buChar char="•"/>
            </a:pPr>
            <a:r>
              <a:rPr lang="es-ES" sz="1800" dirty="0"/>
              <a:t>La fuerza de arrastre resultante en un flagelo en rotación está entre las direcciones paralela y normal al eje del flagelo.</a:t>
            </a:r>
          </a:p>
          <a:p>
            <a:pPr>
              <a:buFont typeface="Arial" panose="020B0604020202020204" pitchFamily="34" charset="0"/>
              <a:buChar char="•"/>
            </a:pPr>
            <a:r>
              <a:rPr lang="es-ES" sz="1800" dirty="0"/>
              <a:t>El motor flagelar crea un movimiento helicoidal que impulsa la bacteria hacia adelante, similar a las hélices de submarinos y barcos, pero a una escala mucho menor y en condiciones de bajo número de Reynolds.</a:t>
            </a:r>
          </a:p>
        </p:txBody>
      </p:sp>
    </p:spTree>
    <p:extLst>
      <p:ext uri="{BB962C8B-B14F-4D97-AF65-F5344CB8AC3E}">
        <p14:creationId xmlns:p14="http://schemas.microsoft.com/office/powerpoint/2010/main" val="174744026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F7DDB-A9E3-ED66-94C2-546FA894D5A3}"/>
              </a:ext>
            </a:extLst>
          </p:cNvPr>
          <p:cNvSpPr>
            <a:spLocks noGrp="1"/>
          </p:cNvSpPr>
          <p:nvPr>
            <p:ph type="title"/>
          </p:nvPr>
        </p:nvSpPr>
        <p:spPr/>
        <p:txBody>
          <a:bodyPr/>
          <a:lstStyle/>
          <a:p>
            <a:r>
              <a:rPr lang="es-ES" dirty="0"/>
              <a:t>Aplicaciones biológicas</a:t>
            </a:r>
          </a:p>
        </p:txBody>
      </p:sp>
      <p:sp>
        <p:nvSpPr>
          <p:cNvPr id="3" name="Marcador de contenido 2">
            <a:extLst>
              <a:ext uri="{FF2B5EF4-FFF2-40B4-BE49-F238E27FC236}">
                <a16:creationId xmlns:a16="http://schemas.microsoft.com/office/drawing/2014/main" id="{F8FF6117-9FF0-B422-954D-A0A9D5FA2A2D}"/>
              </a:ext>
            </a:extLst>
          </p:cNvPr>
          <p:cNvSpPr>
            <a:spLocks noGrp="1"/>
          </p:cNvSpPr>
          <p:nvPr>
            <p:ph idx="1"/>
          </p:nvPr>
        </p:nvSpPr>
        <p:spPr/>
        <p:txBody>
          <a:bodyPr/>
          <a:lstStyle/>
          <a:p>
            <a:r>
              <a:rPr lang="es-ES" b="1" dirty="0"/>
              <a:t>¿Por Qué Moverse?</a:t>
            </a:r>
          </a:p>
          <a:p>
            <a:endParaRPr lang="es-ES" dirty="0"/>
          </a:p>
          <a:p>
            <a:pPr>
              <a:buFont typeface="Arial" panose="020B0604020202020204" pitchFamily="34" charset="0"/>
              <a:buChar char="•"/>
            </a:pPr>
            <a:r>
              <a:rPr lang="es-ES" sz="1800" b="1" dirty="0"/>
              <a:t>Difusión</a:t>
            </a:r>
            <a:r>
              <a:rPr lang="es-ES" sz="1800" dirty="0"/>
              <a:t>: Capaz de llevar alimento incluso a células inmóviles y eliminar desechos sin necesidad de movimiento activo.</a:t>
            </a:r>
          </a:p>
          <a:p>
            <a:pPr>
              <a:buFont typeface="Arial" panose="020B0604020202020204" pitchFamily="34" charset="0"/>
              <a:buChar char="•"/>
            </a:pPr>
            <a:endParaRPr lang="es-ES" sz="1800" dirty="0"/>
          </a:p>
          <a:p>
            <a:pPr>
              <a:buFont typeface="Arial" panose="020B0604020202020204" pitchFamily="34" charset="0"/>
              <a:buChar char="•"/>
            </a:pPr>
            <a:r>
              <a:rPr lang="es-ES" sz="1800" b="1" dirty="0"/>
              <a:t>Estudio de la Natación y Agitación</a:t>
            </a:r>
            <a:r>
              <a:rPr lang="es-ES" sz="1800" dirty="0"/>
              <a:t>: La natación y la agitación a menudo no mejoran significativamente la ingesta de alimentos en bacterias debido a su baja velocidad.</a:t>
            </a:r>
          </a:p>
          <a:p>
            <a:endParaRPr lang="es-ES" dirty="0"/>
          </a:p>
        </p:txBody>
      </p:sp>
    </p:spTree>
    <p:extLst>
      <p:ext uri="{BB962C8B-B14F-4D97-AF65-F5344CB8AC3E}">
        <p14:creationId xmlns:p14="http://schemas.microsoft.com/office/powerpoint/2010/main" val="243210518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F7DDB-A9E3-ED66-94C2-546FA894D5A3}"/>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8FF6117-9FF0-B422-954D-A0A9D5FA2A2D}"/>
                  </a:ext>
                </a:extLst>
              </p:cNvPr>
              <p:cNvSpPr>
                <a:spLocks noGrp="1"/>
              </p:cNvSpPr>
              <p:nvPr>
                <p:ph idx="1"/>
              </p:nvPr>
            </p:nvSpPr>
            <p:spPr/>
            <p:txBody>
              <a:bodyPr/>
              <a:lstStyle/>
              <a:p>
                <a:r>
                  <a:rPr lang="es-ES" b="1" dirty="0"/>
                  <a:t>¿Por Qué Moverse?</a:t>
                </a:r>
              </a:p>
              <a:p>
                <a:endParaRPr lang="es-ES" b="1" dirty="0"/>
              </a:p>
              <a:p>
                <a:pPr marL="342900" lvl="0" indent="-342900">
                  <a:lnSpc>
                    <a:spcPct val="107000"/>
                  </a:lnSpc>
                  <a:spcAft>
                    <a:spcPts val="800"/>
                  </a:spcAft>
                  <a:buFont typeface="Arial" panose="020B0604020202020204" pitchFamily="34" charset="0"/>
                  <a:buChar char="•"/>
                  <a:tabLst>
                    <a:tab pos="457200" algn="l"/>
                  </a:tabLst>
                </a:pPr>
                <a:r>
                  <a:rPr lang="es-ES" sz="1800" b="1" kern="100" dirty="0">
                    <a:effectLst/>
                    <a:latin typeface="Calibri" panose="020F0502020204030204" pitchFamily="34" charset="0"/>
                    <a:ea typeface="Times New Roman" panose="02020603050405020304" pitchFamily="18" charset="0"/>
                    <a:cs typeface="Times New Roman" panose="02020603050405020304" pitchFamily="18" charset="0"/>
                  </a:rPr>
                  <a:t>Evaluación del Movimiento Ciliar</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s-ES" sz="1800" b="1" kern="100" dirty="0">
                    <a:effectLst/>
                    <a:latin typeface="Calibri" panose="020F0502020204030204" pitchFamily="34" charset="0"/>
                    <a:ea typeface="Times New Roman" panose="02020603050405020304" pitchFamily="18" charset="0"/>
                    <a:cs typeface="Times New Roman" panose="02020603050405020304" pitchFamily="18" charset="0"/>
                  </a:rPr>
                  <a:t>Velocidad y Distancia</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Comparación de la velocidad característica del cilio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𝑣</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y la distancia que recorre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s-ES" sz="1800" b="1" kern="100" dirty="0">
                    <a:effectLst/>
                    <a:latin typeface="Calibri" panose="020F0502020204030204" pitchFamily="34" charset="0"/>
                    <a:ea typeface="Times New Roman" panose="02020603050405020304" pitchFamily="18" charset="0"/>
                    <a:cs typeface="Times New Roman" panose="02020603050405020304" pitchFamily="18" charset="0"/>
                  </a:rPr>
                  <a:t>Escala de Tiempo de Reemplazo de Fluido</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𝑣</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tiempo en que el cilio puede reemplazar el fluido que lo rodea por fluido fresco externo.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s-ES" sz="1800" b="1" kern="100" dirty="0">
                    <a:effectLst/>
                    <a:latin typeface="Calibri" panose="020F0502020204030204" pitchFamily="34" charset="0"/>
                    <a:ea typeface="Times New Roman" panose="02020603050405020304" pitchFamily="18" charset="0"/>
                    <a:cs typeface="Times New Roman" panose="02020603050405020304" pitchFamily="18" charset="0"/>
                  </a:rPr>
                  <a:t>Escala de Tiempo de Difusión</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tiempo que tardan las moléculas en moverse una distancia d por difusión.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mc:Choice>
        <mc:Fallback xmlns="">
          <p:sp>
            <p:nvSpPr>
              <p:cNvPr id="3" name="Marcador de contenido 2">
                <a:extLst>
                  <a:ext uri="{FF2B5EF4-FFF2-40B4-BE49-F238E27FC236}">
                    <a16:creationId xmlns:a16="http://schemas.microsoft.com/office/drawing/2014/main" id="{F8FF6117-9FF0-B422-954D-A0A9D5FA2A2D}"/>
                  </a:ext>
                </a:extLst>
              </p:cNvPr>
              <p:cNvSpPr>
                <a:spLocks noGrp="1" noRot="1" noChangeAspect="1" noMove="1" noResize="1" noEditPoints="1" noAdjustHandles="1" noChangeArrowheads="1" noChangeShapeType="1" noTextEdit="1"/>
              </p:cNvSpPr>
              <p:nvPr>
                <p:ph idx="1"/>
              </p:nvPr>
            </p:nvSpPr>
            <p:spPr>
              <a:blipFill>
                <a:blip r:embed="rId2"/>
                <a:stretch>
                  <a:fillRect l="-1043" t="-2381" r="-58"/>
                </a:stretch>
              </a:blipFill>
            </p:spPr>
            <p:txBody>
              <a:bodyPr/>
              <a:lstStyle/>
              <a:p>
                <a:r>
                  <a:rPr lang="es-ES">
                    <a:noFill/>
                  </a:rPr>
                  <a:t> </a:t>
                </a:r>
              </a:p>
            </p:txBody>
          </p:sp>
        </mc:Fallback>
      </mc:AlternateContent>
    </p:spTree>
    <p:extLst>
      <p:ext uri="{BB962C8B-B14F-4D97-AF65-F5344CB8AC3E}">
        <p14:creationId xmlns:p14="http://schemas.microsoft.com/office/powerpoint/2010/main" val="112292309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F7DDB-A9E3-ED66-94C2-546FA894D5A3}"/>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8FF6117-9FF0-B422-954D-A0A9D5FA2A2D}"/>
                  </a:ext>
                </a:extLst>
              </p:cNvPr>
              <p:cNvSpPr>
                <a:spLocks noGrp="1"/>
              </p:cNvSpPr>
              <p:nvPr>
                <p:ph idx="1"/>
              </p:nvPr>
            </p:nvSpPr>
            <p:spPr/>
            <p:txBody>
              <a:bodyPr/>
              <a:lstStyle/>
              <a:p>
                <a:r>
                  <a:rPr lang="es-ES" b="1" dirty="0"/>
                  <a:t>¿Por Qué Moverse?</a:t>
                </a:r>
              </a:p>
              <a:p>
                <a:endParaRPr lang="es-ES" b="1" dirty="0"/>
              </a:p>
              <a:p>
                <a:pPr>
                  <a:lnSpc>
                    <a:spcPct val="107000"/>
                  </a:lnSpc>
                  <a:spcAft>
                    <a:spcPts val="800"/>
                  </a:spcAft>
                </a:pPr>
                <a:r>
                  <a:rPr lang="es-ES" sz="1800" b="1" kern="100" dirty="0">
                    <a:effectLst/>
                    <a:latin typeface="Calibri" panose="020F0502020204030204" pitchFamily="34" charset="0"/>
                    <a:ea typeface="Times New Roman" panose="02020603050405020304" pitchFamily="18" charset="0"/>
                    <a:cs typeface="Times New Roman" panose="02020603050405020304" pitchFamily="18" charset="0"/>
                  </a:rPr>
                  <a:t>Criterios para la Efectividad del Movimiento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1800" b="1" kern="100" dirty="0">
                    <a:effectLst/>
                    <a:latin typeface="Calibri" panose="020F0502020204030204" pitchFamily="34" charset="0"/>
                    <a:ea typeface="Times New Roman" panose="02020603050405020304" pitchFamily="18" charset="0"/>
                    <a:cs typeface="Times New Roman" panose="02020603050405020304" pitchFamily="18" charset="0"/>
                  </a:rPr>
                  <a:t>Comparación entre Agitación y Difusión</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La agitación solo es más efectiva que la difusión si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𝑣</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&gt;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den>
                    </m:f>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ES" sz="1800" b="1" kern="100" dirty="0">
                    <a:effectLst/>
                    <a:latin typeface="Calibri" panose="020F0502020204030204" pitchFamily="34" charset="0"/>
                    <a:ea typeface="Times New Roman" panose="02020603050405020304" pitchFamily="18" charset="0"/>
                    <a:cs typeface="Times New Roman" panose="02020603050405020304" pitchFamily="18" charset="0"/>
                  </a:rPr>
                  <a:t>Número de </a:t>
                </a:r>
                <a:r>
                  <a:rPr lang="es-ES" sz="1800" b="1" kern="100" dirty="0" err="1">
                    <a:effectLst/>
                    <a:latin typeface="Calibri" panose="020F0502020204030204" pitchFamily="34" charset="0"/>
                    <a:ea typeface="Times New Roman" panose="02020603050405020304" pitchFamily="18" charset="0"/>
                    <a:cs typeface="Times New Roman" panose="02020603050405020304" pitchFamily="18" charset="0"/>
                  </a:rPr>
                  <a:t>Péclet</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𝑒</m:t>
                        </m:r>
                      </m:sub>
                    </m:sSub>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𝑣</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num>
                      <m:den>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den>
                    </m:f>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 indica cuándo la agitación es beneficiosa sobre la difusión pasiva.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F8FF6117-9FF0-B422-954D-A0A9D5FA2A2D}"/>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319437454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F7DDB-A9E3-ED66-94C2-546FA894D5A3}"/>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8FF6117-9FF0-B422-954D-A0A9D5FA2A2D}"/>
                  </a:ext>
                </a:extLst>
              </p:cNvPr>
              <p:cNvSpPr>
                <a:spLocks noGrp="1"/>
              </p:cNvSpPr>
              <p:nvPr>
                <p:ph idx="1"/>
              </p:nvPr>
            </p:nvSpPr>
            <p:spPr/>
            <p:txBody>
              <a:bodyPr/>
              <a:lstStyle/>
              <a:p>
                <a:r>
                  <a:rPr lang="es-ES" b="1" dirty="0"/>
                  <a:t>¿Por Qué Moverse?</a:t>
                </a:r>
              </a:p>
              <a:p>
                <a:endParaRPr lang="es-ES" b="1" dirty="0"/>
              </a:p>
              <a:p>
                <a:pPr>
                  <a:lnSpc>
                    <a:spcPct val="107000"/>
                  </a:lnSpc>
                  <a:spcAft>
                    <a:spcPts val="800"/>
                  </a:spcAft>
                </a:pPr>
                <a:r>
                  <a:rPr lang="es-ES" sz="1800" b="1" kern="100" dirty="0">
                    <a:effectLst/>
                    <a:latin typeface="Calibri" panose="020F0502020204030204" pitchFamily="34" charset="0"/>
                    <a:ea typeface="Times New Roman" panose="02020603050405020304" pitchFamily="18" charset="0"/>
                    <a:cs typeface="Times New Roman" panose="02020603050405020304" pitchFamily="18" charset="0"/>
                  </a:rPr>
                  <a:t>Problema:</a:t>
                </a:r>
                <a:endParaRPr lang="es-E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Si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=1000</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𝜇</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𝑠</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y el tamaño del cilio es </a:t>
                </a:r>
                <a14:m>
                  <m:oMath xmlns:m="http://schemas.openxmlformats.org/officeDocument/2006/math">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𝑑</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oMath>
                </a14:m>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¿A que velocidad se ha de agitar el agua alrededor de ella para que se mejore la absorción de alimentos</a:t>
                </a:r>
                <a:r>
                  <a:rPr lang="es-ES" sz="1800" kern="100" dirty="0">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endParaRPr lang="es-E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ES" sz="1800" i="1" smtClean="0">
                          <a:effectLst/>
                          <a:latin typeface="Cambria Math" panose="02040503050406030204" pitchFamily="18" charset="0"/>
                          <a:ea typeface="Times New Roman" panose="02020603050405020304" pitchFamily="18" charset="0"/>
                          <a:cs typeface="Times New Roman" panose="02020603050405020304" pitchFamily="18" charset="0"/>
                        </a:rPr>
                        <m:t>𝑣</m:t>
                      </m:r>
                      <m:r>
                        <a:rPr lang="es-ES" sz="1800" i="1" smtClean="0">
                          <a:effectLst/>
                          <a:latin typeface="Cambria Math" panose="02040503050406030204" pitchFamily="18" charset="0"/>
                          <a:ea typeface="Times New Roman" panose="02020603050405020304" pitchFamily="18" charset="0"/>
                          <a:cs typeface="Times New Roman" panose="02020603050405020304" pitchFamily="18" charset="0"/>
                        </a:rPr>
                        <m:t>&gt;</m:t>
                      </m:r>
                      <m:f>
                        <m:fPr>
                          <m:ctrlPr>
                            <a:rPr lang="es-ES" sz="1200" i="1">
                              <a:effectLst/>
                              <a:latin typeface="Cambria Math" panose="02040503050406030204" pitchFamily="18" charset="0"/>
                              <a:ea typeface="Times New Roman" panose="02020603050405020304" pitchFamily="18" charset="0"/>
                            </a:rPr>
                          </m:ctrlPr>
                        </m:fPr>
                        <m:num>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𝐷</m:t>
                          </m:r>
                        </m:num>
                        <m:den>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𝑑</m:t>
                          </m:r>
                        </m:den>
                      </m:f>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𝑣</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&gt;</m:t>
                      </m:r>
                      <m:f>
                        <m:fPr>
                          <m:ctrlPr>
                            <a:rPr lang="es-ES" sz="1200" i="1">
                              <a:effectLst/>
                              <a:latin typeface="Cambria Math" panose="02040503050406030204" pitchFamily="18" charset="0"/>
                              <a:ea typeface="Times New Roman" panose="02020603050405020304" pitchFamily="18" charset="0"/>
                            </a:rPr>
                          </m:ctrlPr>
                        </m:fPr>
                        <m:num>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1000</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𝜇</m:t>
                          </m:r>
                          <m:sSup>
                            <m:sSupPr>
                              <m:ctrlPr>
                                <a:rPr lang="es-ES" sz="1200" i="1">
                                  <a:effectLst/>
                                  <a:latin typeface="Cambria Math" panose="02040503050406030204" pitchFamily="18" charset="0"/>
                                  <a:ea typeface="Times New Roman" panose="02020603050405020304" pitchFamily="18" charset="0"/>
                                </a:rPr>
                              </m:ctrlPr>
                            </m:sSup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𝑠</m:t>
                          </m:r>
                        </m:num>
                        <m:den>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𝑚𝑚</m:t>
                          </m:r>
                        </m:den>
                      </m:f>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𝑣</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&gt;1000</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𝜇</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𝑠</m:t>
                      </m:r>
                    </m:oMath>
                  </m:oMathPara>
                </a14:m>
                <a:endParaRPr lang="es-E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F8FF6117-9FF0-B422-954D-A0A9D5FA2A2D}"/>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2458838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F7DDB-A9E3-ED66-94C2-546FA894D5A3}"/>
              </a:ext>
            </a:extLst>
          </p:cNvPr>
          <p:cNvSpPr>
            <a:spLocks noGrp="1"/>
          </p:cNvSpPr>
          <p:nvPr>
            <p:ph type="title"/>
          </p:nvPr>
        </p:nvSpPr>
        <p:spPr>
          <a:xfrm>
            <a:off x="838200" y="365125"/>
            <a:ext cx="10515600" cy="1325563"/>
          </a:xfrm>
        </p:spPr>
        <p:txBody>
          <a:bodyPr anchor="ctr">
            <a:normAutofit/>
          </a:bodyPr>
          <a:lstStyle/>
          <a:p>
            <a:r>
              <a:rPr lang="es-ES" dirty="0"/>
              <a:t>Aplicaciones biológicas</a:t>
            </a:r>
          </a:p>
        </p:txBody>
      </p:sp>
      <p:sp>
        <p:nvSpPr>
          <p:cNvPr id="3" name="Marcador de contenido 2">
            <a:extLst>
              <a:ext uri="{FF2B5EF4-FFF2-40B4-BE49-F238E27FC236}">
                <a16:creationId xmlns:a16="http://schemas.microsoft.com/office/drawing/2014/main" id="{F8FF6117-9FF0-B422-954D-A0A9D5FA2A2D}"/>
              </a:ext>
            </a:extLst>
          </p:cNvPr>
          <p:cNvSpPr>
            <a:spLocks noGrp="1"/>
          </p:cNvSpPr>
          <p:nvPr>
            <p:ph sz="half" idx="1"/>
          </p:nvPr>
        </p:nvSpPr>
        <p:spPr>
          <a:xfrm>
            <a:off x="838200" y="1825625"/>
            <a:ext cx="5181600" cy="4351338"/>
          </a:xfrm>
        </p:spPr>
        <p:txBody>
          <a:bodyPr>
            <a:normAutofit/>
          </a:bodyPr>
          <a:lstStyle/>
          <a:p>
            <a:r>
              <a:rPr lang="es-ES" b="1" dirty="0"/>
              <a:t>¿Por Qué Moverse?</a:t>
            </a:r>
          </a:p>
          <a:p>
            <a:endParaRPr lang="es-ES" sz="2200" b="1" dirty="0"/>
          </a:p>
          <a:p>
            <a:r>
              <a:rPr lang="es-ES" sz="1800" b="1" dirty="0"/>
              <a:t>Conclusiones Experimentales</a:t>
            </a:r>
          </a:p>
          <a:p>
            <a:endParaRPr lang="es-ES" sz="1800" dirty="0"/>
          </a:p>
          <a:p>
            <a:pPr>
              <a:buFont typeface="Arial" panose="020B0604020202020204" pitchFamily="34" charset="0"/>
              <a:buChar char="•"/>
            </a:pPr>
            <a:r>
              <a:rPr lang="es-ES" sz="1800" b="1" dirty="0"/>
              <a:t>Bacterias con Sistemas Flagelares Defectuosos</a:t>
            </a:r>
            <a:r>
              <a:rPr lang="es-ES" sz="1800" dirty="0"/>
              <a:t>: Se desempeñan igual de bien que sus contrapartes de tipo salvaje cuando la comida es abundante, indicando que la natación rápida no es crucial para su supervivencia o ingesta de alimentos bajo condiciones normales.</a:t>
            </a:r>
          </a:p>
        </p:txBody>
      </p:sp>
      <p:pic>
        <p:nvPicPr>
          <p:cNvPr id="5" name="Imagen 4" descr="Diagrama&#10;&#10;Descripción generada automáticamente">
            <a:extLst>
              <a:ext uri="{FF2B5EF4-FFF2-40B4-BE49-F238E27FC236}">
                <a16:creationId xmlns:a16="http://schemas.microsoft.com/office/drawing/2014/main" id="{9B1A5540-E9E4-A833-2CFF-FB21593CE536}"/>
              </a:ext>
            </a:extLst>
          </p:cNvPr>
          <p:cNvPicPr>
            <a:picLocks noChangeAspect="1"/>
          </p:cNvPicPr>
          <p:nvPr/>
        </p:nvPicPr>
        <p:blipFill rotWithShape="1">
          <a:blip r:embed="rId2">
            <a:extLst>
              <a:ext uri="{28A0092B-C50C-407E-A947-70E740481C1C}">
                <a14:useLocalDpi xmlns:a14="http://schemas.microsoft.com/office/drawing/2010/main" val="0"/>
              </a:ext>
            </a:extLst>
          </a:blip>
          <a:srcRect l="1" r="-1553" b="2"/>
          <a:stretch/>
        </p:blipFill>
        <p:spPr>
          <a:xfrm>
            <a:off x="6257926" y="1825625"/>
            <a:ext cx="5438773" cy="4351338"/>
          </a:xfrm>
          <a:prstGeom prst="rect">
            <a:avLst/>
          </a:prstGeom>
          <a:noFill/>
        </p:spPr>
      </p:pic>
    </p:spTree>
    <p:extLst>
      <p:ext uri="{BB962C8B-B14F-4D97-AF65-F5344CB8AC3E}">
        <p14:creationId xmlns:p14="http://schemas.microsoft.com/office/powerpoint/2010/main" val="58009333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F7DDB-A9E3-ED66-94C2-546FA894D5A3}"/>
              </a:ext>
            </a:extLst>
          </p:cNvPr>
          <p:cNvSpPr>
            <a:spLocks noGrp="1"/>
          </p:cNvSpPr>
          <p:nvPr>
            <p:ph type="title"/>
          </p:nvPr>
        </p:nvSpPr>
        <p:spPr>
          <a:xfrm>
            <a:off x="838200" y="365125"/>
            <a:ext cx="10515600" cy="1325563"/>
          </a:xfrm>
        </p:spPr>
        <p:txBody>
          <a:bodyPr anchor="ctr">
            <a:normAutofit/>
          </a:bodyPr>
          <a:lstStyle/>
          <a:p>
            <a:r>
              <a:rPr lang="es-ES" dirty="0"/>
              <a:t>Aplicaciones biológicas</a:t>
            </a:r>
          </a:p>
        </p:txBody>
      </p:sp>
      <p:sp>
        <p:nvSpPr>
          <p:cNvPr id="3" name="Marcador de contenido 2">
            <a:extLst>
              <a:ext uri="{FF2B5EF4-FFF2-40B4-BE49-F238E27FC236}">
                <a16:creationId xmlns:a16="http://schemas.microsoft.com/office/drawing/2014/main" id="{F8FF6117-9FF0-B422-954D-A0A9D5FA2A2D}"/>
              </a:ext>
            </a:extLst>
          </p:cNvPr>
          <p:cNvSpPr>
            <a:spLocks noGrp="1"/>
          </p:cNvSpPr>
          <p:nvPr>
            <p:ph sz="half" idx="1"/>
          </p:nvPr>
        </p:nvSpPr>
        <p:spPr>
          <a:xfrm>
            <a:off x="838199" y="1825624"/>
            <a:ext cx="7655011" cy="5032375"/>
          </a:xfrm>
        </p:spPr>
        <p:txBody>
          <a:bodyPr>
            <a:normAutofit/>
          </a:bodyPr>
          <a:lstStyle/>
          <a:p>
            <a:r>
              <a:rPr lang="es-ES" b="1" dirty="0"/>
              <a:t>Estrategia de Búsqueda de Alimento en Bacterias</a:t>
            </a:r>
          </a:p>
          <a:p>
            <a:pPr marL="0" indent="0">
              <a:buNone/>
            </a:pPr>
            <a:endParaRPr lang="es-ES" sz="1800" b="1" dirty="0"/>
          </a:p>
          <a:p>
            <a:r>
              <a:rPr lang="es-ES" sz="1800" b="1" dirty="0"/>
              <a:t>Contexto de Movimiento en Bacterias</a:t>
            </a:r>
            <a:endParaRPr lang="es-ES" sz="1800" dirty="0"/>
          </a:p>
          <a:p>
            <a:pPr>
              <a:buFont typeface="Arial" panose="020B0604020202020204" pitchFamily="34" charset="0"/>
              <a:buChar char="•"/>
            </a:pPr>
            <a:r>
              <a:rPr lang="es-ES" sz="1800" dirty="0"/>
              <a:t>A pesar de que no necesitan nadar sistemáticamente para recolectar alimento, el nado puede ser crucial para localizar fuentes de comida.</a:t>
            </a:r>
          </a:p>
          <a:p>
            <a:pPr>
              <a:buFont typeface="Arial" panose="020B0604020202020204" pitchFamily="34" charset="0"/>
              <a:buChar char="•"/>
            </a:pPr>
            <a:r>
              <a:rPr lang="es-ES" sz="1800" i="1" dirty="0"/>
              <a:t>E. </a:t>
            </a:r>
            <a:r>
              <a:rPr lang="es-ES" sz="1800" i="1" dirty="0" err="1"/>
              <a:t>coli</a:t>
            </a:r>
            <a:r>
              <a:rPr lang="es-ES" sz="1800" dirty="0"/>
              <a:t> realiza cálculos que le permiten cazar alimento de manera efectiva.</a:t>
            </a:r>
          </a:p>
          <a:p>
            <a:r>
              <a:rPr lang="es-ES" sz="1800" b="1" dirty="0"/>
              <a:t>Estrategia de Nado en </a:t>
            </a:r>
            <a:r>
              <a:rPr lang="es-ES" sz="1800" b="1" i="1" dirty="0"/>
              <a:t>E. </a:t>
            </a:r>
            <a:r>
              <a:rPr lang="es-ES" sz="1800" b="1" i="1" dirty="0" err="1"/>
              <a:t>coli</a:t>
            </a:r>
            <a:endParaRPr lang="es-ES" sz="1800" dirty="0"/>
          </a:p>
          <a:p>
            <a:pPr>
              <a:buFont typeface="Arial" panose="020B0604020202020204" pitchFamily="34" charset="0"/>
              <a:buChar char="•"/>
            </a:pPr>
            <a:r>
              <a:rPr lang="es-ES" sz="1800" b="1" dirty="0"/>
              <a:t>Movimiento</a:t>
            </a:r>
            <a:r>
              <a:rPr lang="es-ES" sz="1800" dirty="0"/>
              <a:t>: </a:t>
            </a:r>
            <a:r>
              <a:rPr lang="es-ES" sz="1800" i="1" dirty="0"/>
              <a:t>E. </a:t>
            </a:r>
            <a:r>
              <a:rPr lang="es-ES" sz="1800" i="1" dirty="0" err="1"/>
              <a:t>coli</a:t>
            </a:r>
            <a:r>
              <a:rPr lang="es-ES" sz="1800" dirty="0"/>
              <a:t> nada en línea recta por un tiempo, se detiene, y luego cambia a una dirección aleatoria.</a:t>
            </a:r>
          </a:p>
          <a:p>
            <a:pPr>
              <a:buFont typeface="Arial" panose="020B0604020202020204" pitchFamily="34" charset="0"/>
              <a:buChar char="•"/>
            </a:pPr>
            <a:r>
              <a:rPr lang="es-ES" sz="1800" b="1" dirty="0"/>
              <a:t>Evaluación Continua</a:t>
            </a:r>
            <a:r>
              <a:rPr lang="es-ES" sz="1800" dirty="0"/>
              <a:t>: La bacteria muestrea constantemente su entorno mientras nada.</a:t>
            </a:r>
          </a:p>
        </p:txBody>
      </p:sp>
      <p:pic>
        <p:nvPicPr>
          <p:cNvPr id="5" name="Imagen 4" descr="Diagrama&#10;&#10;Descripción generada automáticamente">
            <a:extLst>
              <a:ext uri="{FF2B5EF4-FFF2-40B4-BE49-F238E27FC236}">
                <a16:creationId xmlns:a16="http://schemas.microsoft.com/office/drawing/2014/main" id="{9B1A5540-E9E4-A833-2CFF-FB21593CE536}"/>
              </a:ext>
            </a:extLst>
          </p:cNvPr>
          <p:cNvPicPr>
            <a:picLocks noChangeAspect="1"/>
          </p:cNvPicPr>
          <p:nvPr/>
        </p:nvPicPr>
        <p:blipFill rotWithShape="1">
          <a:blip r:embed="rId2">
            <a:extLst>
              <a:ext uri="{28A0092B-C50C-407E-A947-70E740481C1C}">
                <a14:useLocalDpi xmlns:a14="http://schemas.microsoft.com/office/drawing/2010/main" val="0"/>
              </a:ext>
            </a:extLst>
          </a:blip>
          <a:srcRect l="1" r="-1553" b="2"/>
          <a:stretch/>
        </p:blipFill>
        <p:spPr>
          <a:xfrm>
            <a:off x="8831993" y="4169797"/>
            <a:ext cx="3360007" cy="2688203"/>
          </a:xfrm>
          <a:prstGeom prst="rect">
            <a:avLst/>
          </a:prstGeom>
          <a:noFill/>
        </p:spPr>
      </p:pic>
    </p:spTree>
    <p:extLst>
      <p:ext uri="{BB962C8B-B14F-4D97-AF65-F5344CB8AC3E}">
        <p14:creationId xmlns:p14="http://schemas.microsoft.com/office/powerpoint/2010/main" val="1502741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E4F9F2-A591-CFA9-84D7-B74BF188EB48}"/>
              </a:ext>
            </a:extLst>
          </p:cNvPr>
          <p:cNvSpPr>
            <a:spLocks noGrp="1"/>
          </p:cNvSpPr>
          <p:nvPr>
            <p:ph type="title"/>
          </p:nvPr>
        </p:nvSpPr>
        <p:spPr/>
        <p:txBody>
          <a:bodyPr/>
          <a:lstStyle/>
          <a:p>
            <a:r>
              <a:rPr lang="es-ES" dirty="0"/>
              <a:t>Fricción en fluidos</a:t>
            </a:r>
          </a:p>
        </p:txBody>
      </p:sp>
      <p:sp>
        <p:nvSpPr>
          <p:cNvPr id="3" name="Marcador de contenido 2">
            <a:extLst>
              <a:ext uri="{FF2B5EF4-FFF2-40B4-BE49-F238E27FC236}">
                <a16:creationId xmlns:a16="http://schemas.microsoft.com/office/drawing/2014/main" id="{F5B16D6C-4D39-FB37-AF81-C61C68909E1F}"/>
              </a:ext>
            </a:extLst>
          </p:cNvPr>
          <p:cNvSpPr>
            <a:spLocks noGrp="1"/>
          </p:cNvSpPr>
          <p:nvPr>
            <p:ph idx="1"/>
          </p:nvPr>
        </p:nvSpPr>
        <p:spPr/>
        <p:txBody>
          <a:bodyPr/>
          <a:lstStyle/>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dirty="0"/>
          </a:p>
          <a:p>
            <a:endParaRPr lang="es-ES" dirty="0"/>
          </a:p>
        </p:txBody>
      </p:sp>
      <p:pic>
        <p:nvPicPr>
          <p:cNvPr id="5" name="Imagen 4" descr="Taza de vidrio sobre una superficie de madera&#10;&#10;Descripción generada automáticamente con confianza media">
            <a:extLst>
              <a:ext uri="{FF2B5EF4-FFF2-40B4-BE49-F238E27FC236}">
                <a16:creationId xmlns:a16="http://schemas.microsoft.com/office/drawing/2014/main" id="{E07755B9-9ECC-31E9-0FDF-E9C38C00B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7291" y="2696219"/>
            <a:ext cx="3480743" cy="3480743"/>
          </a:xfrm>
          <a:prstGeom prst="roundRect">
            <a:avLst/>
          </a:prstGeom>
        </p:spPr>
      </p:pic>
      <p:pic>
        <p:nvPicPr>
          <p:cNvPr id="7" name="Imagen 6" descr="Un vaso de vidrio&#10;&#10;Descripción generada automáticamente con confianza media">
            <a:extLst>
              <a:ext uri="{FF2B5EF4-FFF2-40B4-BE49-F238E27FC236}">
                <a16:creationId xmlns:a16="http://schemas.microsoft.com/office/drawing/2014/main" id="{5D2BF307-4190-DA7E-D342-000F545E9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374" y="2696218"/>
            <a:ext cx="3480743" cy="3480743"/>
          </a:xfrm>
          <a:prstGeom prst="roundRect">
            <a:avLst/>
          </a:prstGeom>
        </p:spPr>
      </p:pic>
    </p:spTree>
    <p:extLst>
      <p:ext uri="{BB962C8B-B14F-4D97-AF65-F5344CB8AC3E}">
        <p14:creationId xmlns:p14="http://schemas.microsoft.com/office/powerpoint/2010/main" val="39239305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75C44F45-A3C1-A194-C83F-280BCC36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038" y="0"/>
            <a:ext cx="4258962" cy="2395666"/>
          </a:xfrm>
          <a:prstGeom prst="rect">
            <a:avLst/>
          </a:prstGeom>
        </p:spPr>
      </p:pic>
      <p:sp>
        <p:nvSpPr>
          <p:cNvPr id="2" name="Título 1">
            <a:extLst>
              <a:ext uri="{FF2B5EF4-FFF2-40B4-BE49-F238E27FC236}">
                <a16:creationId xmlns:a16="http://schemas.microsoft.com/office/drawing/2014/main" id="{1A1F7DDB-A9E3-ED66-94C2-546FA894D5A3}"/>
              </a:ext>
            </a:extLst>
          </p:cNvPr>
          <p:cNvSpPr>
            <a:spLocks noGrp="1"/>
          </p:cNvSpPr>
          <p:nvPr>
            <p:ph type="title"/>
          </p:nvPr>
        </p:nvSpPr>
        <p:spPr>
          <a:xfrm>
            <a:off x="838200" y="365125"/>
            <a:ext cx="10515600" cy="1325563"/>
          </a:xfrm>
        </p:spPr>
        <p:txBody>
          <a:bodyPr anchor="ctr">
            <a:normAutofit/>
          </a:bodyPr>
          <a:lstStyle/>
          <a:p>
            <a:r>
              <a:rPr lang="es-ES" dirty="0"/>
              <a:t>Aplicaciones biológicas</a:t>
            </a:r>
          </a:p>
        </p:txBody>
      </p:sp>
      <p:sp>
        <p:nvSpPr>
          <p:cNvPr id="3" name="Marcador de contenido 2">
            <a:extLst>
              <a:ext uri="{FF2B5EF4-FFF2-40B4-BE49-F238E27FC236}">
                <a16:creationId xmlns:a16="http://schemas.microsoft.com/office/drawing/2014/main" id="{F8FF6117-9FF0-B422-954D-A0A9D5FA2A2D}"/>
              </a:ext>
            </a:extLst>
          </p:cNvPr>
          <p:cNvSpPr>
            <a:spLocks noGrp="1"/>
          </p:cNvSpPr>
          <p:nvPr>
            <p:ph sz="half" idx="1"/>
          </p:nvPr>
        </p:nvSpPr>
        <p:spPr>
          <a:xfrm>
            <a:off x="838199" y="1825624"/>
            <a:ext cx="10826579" cy="5032375"/>
          </a:xfrm>
        </p:spPr>
        <p:txBody>
          <a:bodyPr>
            <a:normAutofit fontScale="55000" lnSpcReduction="20000"/>
          </a:bodyPr>
          <a:lstStyle/>
          <a:p>
            <a:r>
              <a:rPr lang="es-ES" sz="5100" b="1" dirty="0"/>
              <a:t>Estrategia de Búsqueda de Alimento en Bacterias</a:t>
            </a:r>
          </a:p>
          <a:p>
            <a:pPr marL="0" indent="0">
              <a:buNone/>
            </a:pPr>
            <a:endParaRPr lang="es-ES" sz="1800" b="1" dirty="0"/>
          </a:p>
          <a:p>
            <a:pPr>
              <a:buFont typeface="Arial" panose="020B0604020202020204" pitchFamily="34" charset="0"/>
              <a:buChar char="•"/>
            </a:pPr>
            <a:r>
              <a:rPr lang="es-ES" sz="3300" b="1" dirty="0"/>
              <a:t>Respuesta a la Concentración de Alimento</a:t>
            </a:r>
            <a:r>
              <a:rPr lang="es-ES" sz="3300" dirty="0"/>
              <a:t>:</a:t>
            </a:r>
          </a:p>
          <a:p>
            <a:pPr marL="742950" lvl="1" indent="-285750">
              <a:buFont typeface="Arial" panose="020B0604020202020204" pitchFamily="34" charset="0"/>
              <a:buChar char="•"/>
            </a:pPr>
            <a:r>
              <a:rPr lang="es-ES" sz="3300" dirty="0"/>
              <a:t>Si la concentración aumenta, prolonga su trayecto.</a:t>
            </a:r>
          </a:p>
          <a:p>
            <a:pPr marL="742950" lvl="1" indent="-285750">
              <a:buFont typeface="Arial" panose="020B0604020202020204" pitchFamily="34" charset="0"/>
              <a:buChar char="•"/>
            </a:pPr>
            <a:r>
              <a:rPr lang="es-ES" sz="3300" dirty="0"/>
              <a:t>Si la concentración disminuye, termina su trayecto y cambia de dirección más pronto.</a:t>
            </a:r>
          </a:p>
          <a:p>
            <a:r>
              <a:rPr lang="es-ES" sz="3300" b="1" dirty="0"/>
              <a:t>Caminata Aleatoria Sesgada</a:t>
            </a:r>
            <a:endParaRPr lang="es-ES" sz="3300" dirty="0"/>
          </a:p>
          <a:p>
            <a:pPr>
              <a:buFont typeface="Arial" panose="020B0604020202020204" pitchFamily="34" charset="0"/>
              <a:buChar char="•"/>
            </a:pPr>
            <a:r>
              <a:rPr lang="es-ES" sz="3300" i="1" dirty="0"/>
              <a:t>E. </a:t>
            </a:r>
            <a:r>
              <a:rPr lang="es-ES" sz="3300" i="1" dirty="0" err="1"/>
              <a:t>coli</a:t>
            </a:r>
            <a:r>
              <a:rPr lang="es-ES" sz="3300" dirty="0"/>
              <a:t> realiza una caminata aleatoria sesgada con una deriva neta hacia mayores concentraciones de alimentos.</a:t>
            </a:r>
          </a:p>
          <a:p>
            <a:r>
              <a:rPr lang="es-ES" sz="3300" b="1" dirty="0"/>
              <a:t>Necesidad de Superar la Difusión</a:t>
            </a:r>
            <a:endParaRPr lang="es-ES" sz="3300" dirty="0"/>
          </a:p>
          <a:p>
            <a:pPr>
              <a:buFont typeface="Arial" panose="020B0604020202020204" pitchFamily="34" charset="0"/>
              <a:buChar char="•"/>
            </a:pPr>
            <a:r>
              <a:rPr lang="es-ES" sz="3300" dirty="0"/>
              <a:t>Para que el nado sea útil en la navegación de gradientes alimenticios, la bacteria debe "ganarle" a la difusión.</a:t>
            </a:r>
          </a:p>
          <a:p>
            <a:pPr>
              <a:buFont typeface="Arial" panose="020B0604020202020204" pitchFamily="34" charset="0"/>
              <a:buChar char="•"/>
            </a:pPr>
            <a:r>
              <a:rPr lang="es-ES" sz="3300" b="1" dirty="0"/>
              <a:t>Criterio de Distancia Mínima</a:t>
            </a:r>
            <a:r>
              <a:rPr lang="es-ES" sz="3300" dirty="0"/>
              <a:t>: La bacteria debe nadar al menos 30 µm (aproximadamente 30 longitudes corporales) antes de cambiar de dirección para que el cambio en el entorno sea apreciable.</a:t>
            </a:r>
          </a:p>
          <a:p>
            <a:r>
              <a:rPr lang="es-ES" sz="3300" b="1" dirty="0"/>
              <a:t>Validación Empírica</a:t>
            </a:r>
            <a:endParaRPr lang="es-ES" sz="3300" dirty="0"/>
          </a:p>
          <a:p>
            <a:pPr>
              <a:buFont typeface="Arial" panose="020B0604020202020204" pitchFamily="34" charset="0"/>
              <a:buChar char="•"/>
            </a:pPr>
            <a:r>
              <a:rPr lang="es-ES" sz="3300" dirty="0"/>
              <a:t>Este comportamiento coincide con lo observado en la naturaleza, donde las bacterias cambian de dirección después de recorrer distancias que permiten una evaluación efectiva de las condiciones ambientales.</a:t>
            </a:r>
          </a:p>
          <a:p>
            <a:pPr>
              <a:buFont typeface="Arial" panose="020B0604020202020204" pitchFamily="34" charset="0"/>
              <a:buChar char="•"/>
            </a:pPr>
            <a:endParaRPr lang="es-ES" sz="1800" dirty="0"/>
          </a:p>
        </p:txBody>
      </p:sp>
    </p:spTree>
    <p:extLst>
      <p:ext uri="{BB962C8B-B14F-4D97-AF65-F5344CB8AC3E}">
        <p14:creationId xmlns:p14="http://schemas.microsoft.com/office/powerpoint/2010/main" val="158450918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3273C-54AB-7DB8-038C-352CDB7ED0F7}"/>
              </a:ext>
            </a:extLst>
          </p:cNvPr>
          <p:cNvSpPr>
            <a:spLocks noGrp="1"/>
          </p:cNvSpPr>
          <p:nvPr>
            <p:ph type="title"/>
          </p:nvPr>
        </p:nvSpPr>
        <p:spPr/>
        <p:txBody>
          <a:bodyPr/>
          <a:lstStyle/>
          <a:p>
            <a:r>
              <a:rPr lang="es-ES" dirty="0"/>
              <a:t>Aplicaciones biológicas</a:t>
            </a:r>
          </a:p>
        </p:txBody>
      </p:sp>
      <p:sp>
        <p:nvSpPr>
          <p:cNvPr id="3" name="Marcador de contenido 2">
            <a:extLst>
              <a:ext uri="{FF2B5EF4-FFF2-40B4-BE49-F238E27FC236}">
                <a16:creationId xmlns:a16="http://schemas.microsoft.com/office/drawing/2014/main" id="{9D707643-D13D-BB3F-1E6D-ABF71945E98E}"/>
              </a:ext>
            </a:extLst>
          </p:cNvPr>
          <p:cNvSpPr>
            <a:spLocks noGrp="1"/>
          </p:cNvSpPr>
          <p:nvPr>
            <p:ph idx="1"/>
          </p:nvPr>
        </p:nvSpPr>
        <p:spPr/>
        <p:txBody>
          <a:bodyPr/>
          <a:lstStyle/>
          <a:p>
            <a:r>
              <a:rPr lang="es-ES" dirty="0"/>
              <a:t>Ataque y escape</a:t>
            </a:r>
          </a:p>
          <a:p>
            <a:endParaRPr lang="es-ES" dirty="0"/>
          </a:p>
          <a:p>
            <a:r>
              <a:rPr lang="es-ES" sz="1800" b="1" dirty="0"/>
              <a:t>Influencia del Número de Reynolds en la Interacción con el Fluido</a:t>
            </a:r>
            <a:endParaRPr lang="es-ES" sz="1800" dirty="0"/>
          </a:p>
          <a:p>
            <a:pPr>
              <a:buFont typeface="Arial" panose="020B0604020202020204" pitchFamily="34" charset="0"/>
              <a:buChar char="•"/>
            </a:pPr>
            <a:r>
              <a:rPr lang="es-ES" sz="1800" dirty="0"/>
              <a:t>Objetos sólidos en movimiento en fluidos a bajo número de Reynolds perturban el fluido hasta una distancia comparable a su diámetro.</a:t>
            </a:r>
          </a:p>
          <a:p>
            <a:pPr>
              <a:buFont typeface="Arial" panose="020B0604020202020204" pitchFamily="34" charset="0"/>
              <a:buChar char="•"/>
            </a:pPr>
            <a:r>
              <a:rPr lang="es-ES" sz="1800" dirty="0"/>
              <a:t>Este efecto puede ser problemático para criaturas que dependen de la </a:t>
            </a:r>
            <a:r>
              <a:rPr lang="es-ES" sz="1800" dirty="0" err="1"/>
              <a:t>sigilosidad</a:t>
            </a:r>
            <a:r>
              <a:rPr lang="es-ES" sz="1800" dirty="0"/>
              <a:t> para capturar presas.</a:t>
            </a:r>
          </a:p>
          <a:p>
            <a:r>
              <a:rPr lang="es-ES" sz="1800" b="1" dirty="0"/>
              <a:t>Desafíos en la Caza</a:t>
            </a:r>
            <a:endParaRPr lang="es-ES" sz="1800" dirty="0"/>
          </a:p>
          <a:p>
            <a:pPr>
              <a:buFont typeface="Arial" panose="020B0604020202020204" pitchFamily="34" charset="0"/>
              <a:buChar char="•"/>
            </a:pPr>
            <a:r>
              <a:rPr lang="es-ES" sz="1800" dirty="0"/>
              <a:t>Acercarse nadando a una presa tiende a empujarla, haciendo difícil capturarla directamente.</a:t>
            </a:r>
          </a:p>
          <a:p>
            <a:pPr>
              <a:buFont typeface="Arial" panose="020B0604020202020204" pitchFamily="34" charset="0"/>
              <a:buChar char="•"/>
            </a:pPr>
            <a:r>
              <a:rPr lang="es-ES" sz="1800" dirty="0"/>
              <a:t>Ejemplo: Un experimento mostró que moverse hacia un objeto en el fluido lo empuja lejos debido a la perturbación del fluido.</a:t>
            </a:r>
          </a:p>
          <a:p>
            <a:endParaRPr lang="es-ES" sz="1800" dirty="0"/>
          </a:p>
        </p:txBody>
      </p:sp>
    </p:spTree>
    <p:extLst>
      <p:ext uri="{BB962C8B-B14F-4D97-AF65-F5344CB8AC3E}">
        <p14:creationId xmlns:p14="http://schemas.microsoft.com/office/powerpoint/2010/main" val="190665627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3273C-54AB-7DB8-038C-352CDB7ED0F7}"/>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D707643-D13D-BB3F-1E6D-ABF71945E98E}"/>
                  </a:ext>
                </a:extLst>
              </p:cNvPr>
              <p:cNvSpPr>
                <a:spLocks noGrp="1"/>
              </p:cNvSpPr>
              <p:nvPr>
                <p:ph idx="1"/>
              </p:nvPr>
            </p:nvSpPr>
            <p:spPr>
              <a:xfrm>
                <a:off x="838201" y="1825625"/>
                <a:ext cx="5257800" cy="4351338"/>
              </a:xfrm>
            </p:spPr>
            <p:txBody>
              <a:bodyPr/>
              <a:lstStyle/>
              <a:p>
                <a:r>
                  <a:rPr lang="es-ES" dirty="0"/>
                  <a:t>Ataque y escape</a:t>
                </a:r>
              </a:p>
              <a:p>
                <a:endParaRPr lang="es-ES" dirty="0"/>
              </a:p>
              <a:p>
                <a:r>
                  <a:rPr lang="es-ES" sz="1800" b="1" dirty="0"/>
                  <a:t>Estrategias de Ráfaga de Velocidad</a:t>
                </a:r>
                <a:endParaRPr lang="es-ES" sz="1800" dirty="0"/>
              </a:p>
              <a:p>
                <a:pPr>
                  <a:buFont typeface="Arial" panose="020B0604020202020204" pitchFamily="34" charset="0"/>
                  <a:buChar char="•"/>
                </a:pPr>
                <a:r>
                  <a:rPr lang="es-ES" sz="1800" dirty="0"/>
                  <a:t>Criaturas medianamente pequeñas incrementan su velocidad repentinamente para alcanzar números de Reynolds más altos y capturar presas eficazmente.</a:t>
                </a:r>
              </a:p>
              <a:p>
                <a:r>
                  <a:rPr lang="es-ES" sz="1800" b="1" dirty="0"/>
                  <a:t>Ejemplo</a:t>
                </a:r>
                <a:r>
                  <a:rPr lang="es-ES" sz="1800" dirty="0"/>
                  <a:t>: El crustáceo cíclope ataca acelerando hasta </a:t>
                </a:r>
                <a14:m>
                  <m:oMath xmlns:m="http://schemas.openxmlformats.org/officeDocument/2006/math">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12</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𝑚</m:t>
                    </m:r>
                    <m:r>
                      <a:rPr lang="es-E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𝑠</m:t>
                        </m:r>
                      </m:e>
                      <m:sup>
                        <m:r>
                          <a:rPr lang="es-E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s-ES" sz="1800" dirty="0"/>
                  <a:t>, alcanzando números de Reynolds de hasta 500 durante su ataque.</a:t>
                </a:r>
              </a:p>
              <a:p>
                <a:endParaRPr lang="es-ES" sz="1800" dirty="0"/>
              </a:p>
            </p:txBody>
          </p:sp>
        </mc:Choice>
        <mc:Fallback xmlns="">
          <p:sp>
            <p:nvSpPr>
              <p:cNvPr id="3" name="Marcador de contenido 2">
                <a:extLst>
                  <a:ext uri="{FF2B5EF4-FFF2-40B4-BE49-F238E27FC236}">
                    <a16:creationId xmlns:a16="http://schemas.microsoft.com/office/drawing/2014/main" id="{9D707643-D13D-BB3F-1E6D-ABF71945E98E}"/>
                  </a:ext>
                </a:extLst>
              </p:cNvPr>
              <p:cNvSpPr>
                <a:spLocks noGrp="1" noRot="1" noChangeAspect="1" noMove="1" noResize="1" noEditPoints="1" noAdjustHandles="1" noChangeArrowheads="1" noChangeShapeType="1" noTextEdit="1"/>
              </p:cNvSpPr>
              <p:nvPr>
                <p:ph idx="1"/>
              </p:nvPr>
            </p:nvSpPr>
            <p:spPr>
              <a:xfrm>
                <a:off x="838201" y="1825625"/>
                <a:ext cx="5257800" cy="4351338"/>
              </a:xfrm>
              <a:blipFill>
                <a:blip r:embed="rId2"/>
                <a:stretch>
                  <a:fillRect l="-2088" t="-2381" r="-1508"/>
                </a:stretch>
              </a:blipFill>
            </p:spPr>
            <p:txBody>
              <a:bodyPr/>
              <a:lstStyle/>
              <a:p>
                <a:r>
                  <a:rPr lang="es-ES">
                    <a:noFill/>
                  </a:rPr>
                  <a:t> </a:t>
                </a:r>
              </a:p>
            </p:txBody>
          </p:sp>
        </mc:Fallback>
      </mc:AlternateContent>
      <p:sp>
        <p:nvSpPr>
          <p:cNvPr id="6" name="CuadroTexto 5">
            <a:extLst>
              <a:ext uri="{FF2B5EF4-FFF2-40B4-BE49-F238E27FC236}">
                <a16:creationId xmlns:a16="http://schemas.microsoft.com/office/drawing/2014/main" id="{F057EC2A-F3BE-B32D-D7AC-B6EFCE07E3F9}"/>
              </a:ext>
            </a:extLst>
          </p:cNvPr>
          <p:cNvSpPr txBox="1"/>
          <p:nvPr/>
        </p:nvSpPr>
        <p:spPr>
          <a:xfrm>
            <a:off x="0" y="6492875"/>
            <a:ext cx="5458867" cy="369332"/>
          </a:xfrm>
          <a:prstGeom prst="rect">
            <a:avLst/>
          </a:prstGeom>
          <a:noFill/>
        </p:spPr>
        <p:txBody>
          <a:bodyPr wrap="none" rtlCol="0">
            <a:spAutoFit/>
          </a:bodyPr>
          <a:lstStyle/>
          <a:p>
            <a:r>
              <a:rPr lang="es-ES" dirty="0" err="1">
                <a:hlinkClick r:id="rId3"/>
              </a:rPr>
              <a:t>Nauplius</a:t>
            </a:r>
            <a:r>
              <a:rPr lang="es-ES" dirty="0">
                <a:hlinkClick r:id="rId3"/>
              </a:rPr>
              <a:t> Larva de cíclope. Crustáceo. (youtube.com)</a:t>
            </a:r>
            <a:endParaRPr lang="es-ES" dirty="0"/>
          </a:p>
        </p:txBody>
      </p:sp>
      <p:pic>
        <p:nvPicPr>
          <p:cNvPr id="7" name="Imagen 6" descr="Imagen en blanco y negro&#10;&#10;Descripción generada automáticamente con confianza baja">
            <a:extLst>
              <a:ext uri="{FF2B5EF4-FFF2-40B4-BE49-F238E27FC236}">
                <a16:creationId xmlns:a16="http://schemas.microsoft.com/office/drawing/2014/main" id="{11367A9C-E957-0E35-5662-EECEE3AA9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976886" y="1664739"/>
            <a:ext cx="5094661" cy="3820996"/>
          </a:xfrm>
          <a:prstGeom prst="roundRect">
            <a:avLst/>
          </a:prstGeom>
        </p:spPr>
      </p:pic>
    </p:spTree>
    <p:extLst>
      <p:ext uri="{BB962C8B-B14F-4D97-AF65-F5344CB8AC3E}">
        <p14:creationId xmlns:p14="http://schemas.microsoft.com/office/powerpoint/2010/main" val="183875481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10;&#10;Descripción generada automáticamente">
            <a:extLst>
              <a:ext uri="{FF2B5EF4-FFF2-40B4-BE49-F238E27FC236}">
                <a16:creationId xmlns:a16="http://schemas.microsoft.com/office/drawing/2014/main" id="{BD2DF108-CA94-9732-6058-715899BF5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845" y="0"/>
            <a:ext cx="4551155" cy="6858000"/>
          </a:xfrm>
          <a:prstGeom prst="rect">
            <a:avLst/>
          </a:prstGeom>
        </p:spPr>
      </p:pic>
      <p:sp>
        <p:nvSpPr>
          <p:cNvPr id="2" name="Título 1">
            <a:extLst>
              <a:ext uri="{FF2B5EF4-FFF2-40B4-BE49-F238E27FC236}">
                <a16:creationId xmlns:a16="http://schemas.microsoft.com/office/drawing/2014/main" id="{B1C3273C-54AB-7DB8-038C-352CDB7ED0F7}"/>
              </a:ext>
            </a:extLst>
          </p:cNvPr>
          <p:cNvSpPr>
            <a:spLocks noGrp="1"/>
          </p:cNvSpPr>
          <p:nvPr>
            <p:ph type="title"/>
          </p:nvPr>
        </p:nvSpPr>
        <p:spPr/>
        <p:txBody>
          <a:bodyPr/>
          <a:lstStyle/>
          <a:p>
            <a:r>
              <a:rPr lang="es-ES" dirty="0"/>
              <a:t>Aplicaciones biológicas</a:t>
            </a:r>
          </a:p>
        </p:txBody>
      </p:sp>
      <p:sp>
        <p:nvSpPr>
          <p:cNvPr id="3" name="Marcador de contenido 2">
            <a:extLst>
              <a:ext uri="{FF2B5EF4-FFF2-40B4-BE49-F238E27FC236}">
                <a16:creationId xmlns:a16="http://schemas.microsoft.com/office/drawing/2014/main" id="{9D707643-D13D-BB3F-1E6D-ABF71945E98E}"/>
              </a:ext>
            </a:extLst>
          </p:cNvPr>
          <p:cNvSpPr>
            <a:spLocks noGrp="1"/>
          </p:cNvSpPr>
          <p:nvPr>
            <p:ph idx="1"/>
          </p:nvPr>
        </p:nvSpPr>
        <p:spPr>
          <a:xfrm>
            <a:off x="838200" y="1825625"/>
            <a:ext cx="8733817" cy="4351338"/>
          </a:xfrm>
        </p:spPr>
        <p:txBody>
          <a:bodyPr/>
          <a:lstStyle/>
          <a:p>
            <a:r>
              <a:rPr lang="es-ES" dirty="0"/>
              <a:t>Ataque y escape</a:t>
            </a:r>
          </a:p>
          <a:p>
            <a:endParaRPr lang="es-ES" dirty="0"/>
          </a:p>
          <a:p>
            <a:r>
              <a:rPr lang="es-ES" sz="1800" b="1" dirty="0"/>
              <a:t>Estrategias de Escape</a:t>
            </a:r>
            <a:endParaRPr lang="es-ES" sz="1800" dirty="0"/>
          </a:p>
          <a:p>
            <a:pPr>
              <a:buFont typeface="Arial" panose="020B0604020202020204" pitchFamily="34" charset="0"/>
              <a:buChar char="•"/>
            </a:pPr>
            <a:r>
              <a:rPr lang="es-ES" sz="1800" dirty="0"/>
              <a:t>Escapar de un atacante a bajo número de Reynolds puede arrastrar al atacante junto a la presa.</a:t>
            </a:r>
          </a:p>
          <a:p>
            <a:pPr>
              <a:buFont typeface="Arial" panose="020B0604020202020204" pitchFamily="34" charset="0"/>
              <a:buChar char="•"/>
            </a:pPr>
            <a:r>
              <a:rPr lang="es-ES" sz="1800" b="1" dirty="0"/>
              <a:t>Ejemplo</a:t>
            </a:r>
            <a:r>
              <a:rPr lang="es-ES" sz="1800" dirty="0"/>
              <a:t>: El protozoo </a:t>
            </a:r>
            <a:r>
              <a:rPr lang="es-ES" sz="1800" dirty="0" err="1"/>
              <a:t>sesil</a:t>
            </a:r>
            <a:r>
              <a:rPr lang="es-ES" sz="1800" dirty="0"/>
              <a:t> </a:t>
            </a:r>
            <a:r>
              <a:rPr lang="es-ES" sz="1800" i="1" dirty="0" err="1"/>
              <a:t>Vorticella</a:t>
            </a:r>
            <a:r>
              <a:rPr lang="es-ES" sz="1800" dirty="0"/>
              <a:t> se contrae rápidamente cuando se siente amenazado, acortando su tallo de 0.2–0.33 mm a menos de la mitad a velocidades de hasta 80 mm/s. Este tallo, conocido como "</a:t>
            </a:r>
            <a:r>
              <a:rPr lang="es-ES" sz="1800" dirty="0" err="1"/>
              <a:t>spasmoneme</a:t>
            </a:r>
            <a:r>
              <a:rPr lang="es-ES" sz="1800" dirty="0"/>
              <a:t>", es uno de los elementos </a:t>
            </a:r>
            <a:r>
              <a:rPr lang="es-ES" sz="1800" dirty="0" err="1"/>
              <a:t>contractiles</a:t>
            </a:r>
            <a:r>
              <a:rPr lang="es-ES" sz="1800" dirty="0"/>
              <a:t> más rápidos en el reino animal.</a:t>
            </a:r>
          </a:p>
          <a:p>
            <a:endParaRPr lang="es-ES" sz="1800" dirty="0"/>
          </a:p>
        </p:txBody>
      </p:sp>
      <p:sp>
        <p:nvSpPr>
          <p:cNvPr id="6" name="CuadroTexto 5">
            <a:extLst>
              <a:ext uri="{FF2B5EF4-FFF2-40B4-BE49-F238E27FC236}">
                <a16:creationId xmlns:a16="http://schemas.microsoft.com/office/drawing/2014/main" id="{F057EC2A-F3BE-B32D-D7AC-B6EFCE07E3F9}"/>
              </a:ext>
            </a:extLst>
          </p:cNvPr>
          <p:cNvSpPr txBox="1"/>
          <p:nvPr/>
        </p:nvSpPr>
        <p:spPr>
          <a:xfrm>
            <a:off x="0" y="6492875"/>
            <a:ext cx="6353919" cy="369332"/>
          </a:xfrm>
          <a:prstGeom prst="rect">
            <a:avLst/>
          </a:prstGeom>
          <a:noFill/>
        </p:spPr>
        <p:txBody>
          <a:bodyPr wrap="none" rtlCol="0">
            <a:spAutoFit/>
          </a:bodyPr>
          <a:lstStyle/>
          <a:p>
            <a:r>
              <a:rPr lang="es-ES" dirty="0" err="1">
                <a:hlinkClick r:id="rId3"/>
              </a:rPr>
              <a:t>Vorticella</a:t>
            </a:r>
            <a:r>
              <a:rPr lang="es-ES" dirty="0">
                <a:hlinkClick r:id="rId3"/>
              </a:rPr>
              <a:t> </a:t>
            </a:r>
            <a:r>
              <a:rPr lang="es-ES" dirty="0" err="1">
                <a:hlinkClick r:id="rId3"/>
              </a:rPr>
              <a:t>camara</a:t>
            </a:r>
            <a:r>
              <a:rPr lang="es-ES" dirty="0">
                <a:hlinkClick r:id="rId3"/>
              </a:rPr>
              <a:t> lenta - </a:t>
            </a:r>
            <a:r>
              <a:rPr lang="es-ES" dirty="0" err="1">
                <a:hlinkClick r:id="rId3"/>
              </a:rPr>
              <a:t>Vorticella</a:t>
            </a:r>
            <a:r>
              <a:rPr lang="es-ES" dirty="0">
                <a:hlinkClick r:id="rId3"/>
              </a:rPr>
              <a:t> </a:t>
            </a:r>
            <a:r>
              <a:rPr lang="es-ES" dirty="0" err="1">
                <a:hlinkClick r:id="rId3"/>
              </a:rPr>
              <a:t>slow</a:t>
            </a:r>
            <a:r>
              <a:rPr lang="es-ES" dirty="0">
                <a:hlinkClick r:id="rId3"/>
              </a:rPr>
              <a:t> </a:t>
            </a:r>
            <a:r>
              <a:rPr lang="es-ES" dirty="0" err="1">
                <a:hlinkClick r:id="rId3"/>
              </a:rPr>
              <a:t>motion</a:t>
            </a:r>
            <a:r>
              <a:rPr lang="es-ES" dirty="0">
                <a:hlinkClick r:id="rId3"/>
              </a:rPr>
              <a:t> (youtube.com)</a:t>
            </a:r>
            <a:endParaRPr lang="es-ES" dirty="0"/>
          </a:p>
        </p:txBody>
      </p:sp>
    </p:spTree>
    <p:extLst>
      <p:ext uri="{BB962C8B-B14F-4D97-AF65-F5344CB8AC3E}">
        <p14:creationId xmlns:p14="http://schemas.microsoft.com/office/powerpoint/2010/main" val="83336790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dibujo&#10;&#10;Descripción generada automáticamente">
            <a:extLst>
              <a:ext uri="{FF2B5EF4-FFF2-40B4-BE49-F238E27FC236}">
                <a16:creationId xmlns:a16="http://schemas.microsoft.com/office/drawing/2014/main" id="{0533C219-B305-900B-844A-A0D09849F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Título 1">
            <a:extLst>
              <a:ext uri="{FF2B5EF4-FFF2-40B4-BE49-F238E27FC236}">
                <a16:creationId xmlns:a16="http://schemas.microsoft.com/office/drawing/2014/main" id="{22D6A6A3-718F-EB59-ACA8-3870B200E206}"/>
              </a:ext>
            </a:extLst>
          </p:cNvPr>
          <p:cNvSpPr>
            <a:spLocks noGrp="1"/>
          </p:cNvSpPr>
          <p:nvPr>
            <p:ph type="title"/>
          </p:nvPr>
        </p:nvSpPr>
        <p:spPr/>
        <p:txBody>
          <a:bodyPr/>
          <a:lstStyle/>
          <a:p>
            <a:r>
              <a:rPr lang="es-ES" dirty="0"/>
              <a:t>Aplicaciones biológicas</a:t>
            </a:r>
          </a:p>
        </p:txBody>
      </p:sp>
      <p:sp>
        <p:nvSpPr>
          <p:cNvPr id="3" name="Marcador de contenido 2">
            <a:extLst>
              <a:ext uri="{FF2B5EF4-FFF2-40B4-BE49-F238E27FC236}">
                <a16:creationId xmlns:a16="http://schemas.microsoft.com/office/drawing/2014/main" id="{8326E92D-1DE4-9DF1-00AE-3D8C99785BFE}"/>
              </a:ext>
            </a:extLst>
          </p:cNvPr>
          <p:cNvSpPr>
            <a:spLocks noGrp="1"/>
          </p:cNvSpPr>
          <p:nvPr>
            <p:ph idx="1"/>
          </p:nvPr>
        </p:nvSpPr>
        <p:spPr>
          <a:xfrm>
            <a:off x="838200" y="1825625"/>
            <a:ext cx="6486939" cy="4351338"/>
          </a:xfrm>
        </p:spPr>
        <p:txBody>
          <a:bodyPr/>
          <a:lstStyle/>
          <a:p>
            <a:r>
              <a:rPr lang="es-ES" dirty="0"/>
              <a:t>Redes vasculares</a:t>
            </a:r>
          </a:p>
          <a:p>
            <a:endParaRPr lang="es-ES" dirty="0"/>
          </a:p>
          <a:p>
            <a:r>
              <a:rPr lang="es-ES" sz="1800" dirty="0"/>
              <a:t>Los organismos macroscópicos no pueden basarse en la difusión para la transmisión de sustancias químicas de un lugar a otro.</a:t>
            </a:r>
          </a:p>
          <a:p>
            <a:r>
              <a:rPr lang="es-ES" sz="1800" dirty="0"/>
              <a:t>Estos se basan en una serie de redes vasculares que hacen el trabajo</a:t>
            </a:r>
          </a:p>
        </p:txBody>
      </p:sp>
    </p:spTree>
    <p:extLst>
      <p:ext uri="{BB962C8B-B14F-4D97-AF65-F5344CB8AC3E}">
        <p14:creationId xmlns:p14="http://schemas.microsoft.com/office/powerpoint/2010/main" val="105861548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031A4D9-84DF-703C-D047-2D608B57E47D}"/>
              </a:ext>
            </a:extLst>
          </p:cNvPr>
          <p:cNvPicPr>
            <a:picLocks noChangeAspect="1"/>
          </p:cNvPicPr>
          <p:nvPr/>
        </p:nvPicPr>
        <p:blipFill rotWithShape="1">
          <a:blip r:embed="rId2"/>
          <a:srcRect l="17504" r="45387"/>
          <a:stretch/>
        </p:blipFill>
        <p:spPr>
          <a:xfrm>
            <a:off x="7209579" y="1027906"/>
            <a:ext cx="4348107" cy="4722105"/>
          </a:xfrm>
          <a:prstGeom prst="rect">
            <a:avLst/>
          </a:prstGeom>
        </p:spPr>
      </p:pic>
      <p:sp>
        <p:nvSpPr>
          <p:cNvPr id="2" name="Título 1">
            <a:extLst>
              <a:ext uri="{FF2B5EF4-FFF2-40B4-BE49-F238E27FC236}">
                <a16:creationId xmlns:a16="http://schemas.microsoft.com/office/drawing/2014/main" id="{C030FC4D-80C6-781E-9B45-81D9B42989D8}"/>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697E222-BC06-C6F0-C7D3-43A6EE06CBFF}"/>
                  </a:ext>
                </a:extLst>
              </p:cNvPr>
              <p:cNvSpPr>
                <a:spLocks noGrp="1"/>
              </p:cNvSpPr>
              <p:nvPr>
                <p:ph idx="1"/>
              </p:nvPr>
            </p:nvSpPr>
            <p:spPr/>
            <p:txBody>
              <a:bodyPr/>
              <a:lstStyle/>
              <a:p>
                <a:r>
                  <a:rPr lang="es-ES" dirty="0"/>
                  <a:t>Redes vasculares</a:t>
                </a:r>
              </a:p>
              <a:p>
                <a:endParaRPr lang="es-ES" sz="1800" dirty="0"/>
              </a:p>
              <a:p>
                <a:pPr marL="0" indent="0">
                  <a:buNone/>
                </a:pPr>
                <a14:m>
                  <m:oMathPara xmlns:m="http://schemas.openxmlformats.org/officeDocument/2006/math">
                    <m:oMathParaPr>
                      <m:jc m:val="left"/>
                    </m:oMathParaPr>
                    <m:oMath xmlns:m="http://schemas.openxmlformats.org/officeDocument/2006/math">
                      <m:r>
                        <a:rPr lang="es-ES" sz="1800" i="1" smtClean="0">
                          <a:effectLst/>
                          <a:latin typeface="Cambria Math" panose="02040503050406030204" pitchFamily="18" charset="0"/>
                          <a:ea typeface="Times New Roman" panose="02020603050405020304" pitchFamily="18" charset="0"/>
                          <a:cs typeface="Times New Roman" panose="02020603050405020304" pitchFamily="18" charset="0"/>
                        </a:rPr>
                        <m:t>𝑣</m:t>
                      </m:r>
                      <m:d>
                        <m:dPr>
                          <m:ctrlPr>
                            <a:rPr lang="es-ES" sz="1800" i="1">
                              <a:effectLst/>
                              <a:latin typeface="Cambria Math" panose="02040503050406030204" pitchFamily="18" charset="0"/>
                              <a:ea typeface="Times New Roman" panose="02020603050405020304" pitchFamily="18" charset="0"/>
                            </a:rPr>
                          </m:ctrlPr>
                        </m:d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𝑟</m:t>
                          </m:r>
                        </m:e>
                      </m:d>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a:effectLst/>
                              <a:latin typeface="Cambria Math" panose="02040503050406030204" pitchFamily="18" charset="0"/>
                              <a:ea typeface="Times New Roman" panose="02020603050405020304" pitchFamily="18" charset="0"/>
                            </a:rPr>
                          </m:ctrlPr>
                        </m:fPr>
                        <m:num>
                          <m:d>
                            <m:dPr>
                              <m:ctrlPr>
                                <a:rPr lang="es-ES" sz="1800" i="1">
                                  <a:effectLst/>
                                  <a:latin typeface="Cambria Math" panose="02040503050406030204" pitchFamily="18" charset="0"/>
                                  <a:ea typeface="Times New Roman" panose="02020603050405020304" pitchFamily="18" charset="0"/>
                                </a:rPr>
                              </m:ctrlPr>
                            </m:dPr>
                            <m:e>
                              <m:sSup>
                                <m:sSupPr>
                                  <m:ctrlPr>
                                    <a:rPr lang="es-ES" sz="1800" i="1">
                                      <a:effectLst/>
                                      <a:latin typeface="Cambria Math" panose="02040503050406030204" pitchFamily="18" charset="0"/>
                                      <a:ea typeface="Times New Roman" panose="02020603050405020304" pitchFamily="18" charset="0"/>
                                    </a:rPr>
                                  </m:ctrlPr>
                                </m:sSup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sz="1800" i="1">
                                      <a:effectLst/>
                                      <a:latin typeface="Cambria Math" panose="02040503050406030204" pitchFamily="18" charset="0"/>
                                      <a:ea typeface="Times New Roman" panose="02020603050405020304" pitchFamily="18" charset="0"/>
                                    </a:rPr>
                                  </m:ctrlPr>
                                </m:sSup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𝑟</m:t>
                                  </m:r>
                                </m:e>
                                <m:sup>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𝑝</m:t>
                          </m:r>
                        </m:num>
                        <m:den>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4 </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𝜂</m:t>
                          </m:r>
                        </m:den>
                      </m:f>
                    </m:oMath>
                  </m:oMathPara>
                </a14:m>
                <a:endParaRPr lang="es-ES" sz="1800" dirty="0"/>
              </a:p>
              <a:p>
                <a:endParaRPr lang="es-ES" sz="1800" dirty="0"/>
              </a:p>
              <a:p>
                <a:pPr marL="0" indent="0">
                  <a:buNone/>
                </a:pPr>
                <a:endParaRPr lang="es-ES" sz="18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s-ES" sz="1800" i="1" smtClean="0">
                          <a:effectLst/>
                          <a:latin typeface="Cambria Math" panose="02040503050406030204" pitchFamily="18" charset="0"/>
                          <a:ea typeface="Times New Roman" panose="02020603050405020304" pitchFamily="18" charset="0"/>
                          <a:cs typeface="Times New Roman" panose="02020603050405020304" pitchFamily="18" charset="0"/>
                        </a:rPr>
                        <m:t>𝑄</m:t>
                      </m:r>
                      <m:r>
                        <a:rPr lang="es-ES"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ES" sz="1800" i="1">
                              <a:effectLst/>
                              <a:latin typeface="Cambria Math" panose="02040503050406030204" pitchFamily="18" charset="0"/>
                              <a:ea typeface="Times New Roman" panose="02020603050405020304" pitchFamily="18" charset="0"/>
                            </a:rPr>
                          </m:ctrlPr>
                        </m:fPr>
                        <m:num>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ES" sz="1800" i="1">
                                  <a:effectLst/>
                                  <a:latin typeface="Cambria Math" panose="02040503050406030204" pitchFamily="18" charset="0"/>
                                  <a:ea typeface="Times New Roman" panose="02020603050405020304" pitchFamily="18" charset="0"/>
                                </a:rPr>
                              </m:ctrlPr>
                            </m:sSupPr>
                            <m:e>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4</m:t>
                              </m:r>
                            </m:sup>
                          </m:sSup>
                        </m:num>
                        <m:den>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8 </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𝜂</m:t>
                          </m:r>
                        </m:den>
                      </m:f>
                      <m:r>
                        <a:rPr lang="es-ES" sz="18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ES" sz="1800" dirty="0"/>
              </a:p>
              <a:p>
                <a:pPr marL="0" indent="0">
                  <a:buNone/>
                </a:pPr>
                <a:endParaRPr lang="es-ES" sz="1800" dirty="0"/>
              </a:p>
              <a:p>
                <a:pPr marL="0" indent="0">
                  <a:buNone/>
                </a:pPr>
                <a:endParaRPr lang="es-ES" sz="1800" dirty="0"/>
              </a:p>
              <a:p>
                <a:pPr marL="0" indent="0">
                  <a:buNone/>
                </a:pPr>
                <a14:m>
                  <m:oMathPara xmlns:m="http://schemas.openxmlformats.org/officeDocument/2006/math">
                    <m:oMathParaPr>
                      <m:jc m:val="left"/>
                    </m:oMathParaPr>
                    <m:oMath xmlns:m="http://schemas.openxmlformats.org/officeDocument/2006/math">
                      <m:r>
                        <a:rPr lang="es-ES" sz="1800" i="1">
                          <a:latin typeface="Cambria Math" panose="02040503050406030204" pitchFamily="18" charset="0"/>
                        </a:rPr>
                        <m:t>𝑄</m:t>
                      </m:r>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𝑝</m:t>
                          </m:r>
                        </m:num>
                        <m:den>
                          <m:r>
                            <a:rPr lang="es-ES" sz="1800" i="1">
                              <a:latin typeface="Cambria Math" panose="02040503050406030204" pitchFamily="18" charset="0"/>
                            </a:rPr>
                            <m:t>𝑍</m:t>
                          </m:r>
                        </m:den>
                      </m:f>
                      <m:r>
                        <a:rPr lang="es-ES" sz="1800" b="0" i="1" smtClean="0">
                          <a:latin typeface="Cambria Math" panose="02040503050406030204" pitchFamily="18" charset="0"/>
                        </a:rPr>
                        <m:t>  </m:t>
                      </m:r>
                      <m:r>
                        <a:rPr lang="es-ES" sz="1800" b="0" i="1" smtClean="0">
                          <a:latin typeface="Cambria Math" panose="02040503050406030204" pitchFamily="18" charset="0"/>
                        </a:rPr>
                        <m:t>𝑐𝑜𝑛</m:t>
                      </m:r>
                      <m:r>
                        <a:rPr lang="es-ES" sz="1800" b="0" i="1" smtClean="0">
                          <a:latin typeface="Cambria Math" panose="02040503050406030204" pitchFamily="18" charset="0"/>
                        </a:rPr>
                        <m:t>   </m:t>
                      </m:r>
                      <m:r>
                        <a:rPr lang="es-ES" sz="1800" b="0" i="1" smtClean="0">
                          <a:latin typeface="Cambria Math" panose="02040503050406030204" pitchFamily="18" charset="0"/>
                        </a:rPr>
                        <m:t>𝑍</m:t>
                      </m:r>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8</m:t>
                          </m:r>
                          <m:r>
                            <a:rPr lang="es-ES" sz="1800" i="1">
                              <a:latin typeface="Cambria Math" panose="02040503050406030204" pitchFamily="18" charset="0"/>
                            </a:rPr>
                            <m:t>𝜂</m:t>
                          </m:r>
                          <m:r>
                            <a:rPr lang="es-ES" sz="1800" i="1">
                              <a:latin typeface="Cambria Math" panose="02040503050406030204" pitchFamily="18" charset="0"/>
                            </a:rPr>
                            <m:t>𝐿</m:t>
                          </m:r>
                        </m:num>
                        <m:den>
                          <m:r>
                            <a:rPr lang="es-ES" sz="1800" i="1">
                              <a:latin typeface="Cambria Math" panose="02040503050406030204" pitchFamily="18" charset="0"/>
                            </a:rPr>
                            <m:t>𝜋</m:t>
                          </m:r>
                          <m:sSup>
                            <m:sSupPr>
                              <m:ctrlPr>
                                <a:rPr lang="es-ES" sz="1800" i="1">
                                  <a:latin typeface="Cambria Math" panose="02040503050406030204" pitchFamily="18" charset="0"/>
                                </a:rPr>
                              </m:ctrlPr>
                            </m:sSupPr>
                            <m:e>
                              <m:r>
                                <a:rPr lang="es-ES" sz="1800" i="1">
                                  <a:latin typeface="Cambria Math" panose="02040503050406030204" pitchFamily="18" charset="0"/>
                                </a:rPr>
                                <m:t>𝑅</m:t>
                              </m:r>
                            </m:e>
                            <m:sup>
                              <m:r>
                                <a:rPr lang="es-ES" sz="1800" i="1">
                                  <a:latin typeface="Cambria Math" panose="02040503050406030204" pitchFamily="18" charset="0"/>
                                </a:rPr>
                                <m:t>4</m:t>
                              </m:r>
                            </m:sup>
                          </m:sSup>
                        </m:den>
                      </m:f>
                    </m:oMath>
                  </m:oMathPara>
                </a14:m>
                <a:endParaRPr lang="es-ES" sz="1800" dirty="0"/>
              </a:p>
            </p:txBody>
          </p:sp>
        </mc:Choice>
        <mc:Fallback xmlns="">
          <p:sp>
            <p:nvSpPr>
              <p:cNvPr id="3" name="Marcador de contenido 2">
                <a:extLst>
                  <a:ext uri="{FF2B5EF4-FFF2-40B4-BE49-F238E27FC236}">
                    <a16:creationId xmlns:a16="http://schemas.microsoft.com/office/drawing/2014/main" id="{8697E222-BC06-C6F0-C7D3-43A6EE06CBFF}"/>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s-ES">
                    <a:noFill/>
                  </a:rPr>
                  <a:t> </a:t>
                </a:r>
              </a:p>
            </p:txBody>
          </p:sp>
        </mc:Fallback>
      </mc:AlternateContent>
      <p:sp>
        <p:nvSpPr>
          <p:cNvPr id="8" name="CuadroTexto 7">
            <a:extLst>
              <a:ext uri="{FF2B5EF4-FFF2-40B4-BE49-F238E27FC236}">
                <a16:creationId xmlns:a16="http://schemas.microsoft.com/office/drawing/2014/main" id="{5988AE2F-2AEF-9DC1-9708-B13C6E090B9A}"/>
              </a:ext>
            </a:extLst>
          </p:cNvPr>
          <p:cNvSpPr txBox="1"/>
          <p:nvPr/>
        </p:nvSpPr>
        <p:spPr>
          <a:xfrm>
            <a:off x="0" y="6492875"/>
            <a:ext cx="4345757" cy="369332"/>
          </a:xfrm>
          <a:prstGeom prst="rect">
            <a:avLst/>
          </a:prstGeom>
          <a:noFill/>
        </p:spPr>
        <p:txBody>
          <a:bodyPr wrap="square" rtlCol="0">
            <a:spAutoFit/>
          </a:bodyPr>
          <a:lstStyle/>
          <a:p>
            <a:r>
              <a:rPr lang="es-ES" dirty="0"/>
              <a:t>Ver apuntes: Redes vasculares</a:t>
            </a:r>
          </a:p>
        </p:txBody>
      </p:sp>
    </p:spTree>
    <p:extLst>
      <p:ext uri="{BB962C8B-B14F-4D97-AF65-F5344CB8AC3E}">
        <p14:creationId xmlns:p14="http://schemas.microsoft.com/office/powerpoint/2010/main" val="1171712564"/>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10;&#10;Descripción generada automáticamente">
            <a:extLst>
              <a:ext uri="{FF2B5EF4-FFF2-40B4-BE49-F238E27FC236}">
                <a16:creationId xmlns:a16="http://schemas.microsoft.com/office/drawing/2014/main" id="{4DE6B384-A638-C3F0-6965-B5F9C275D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8067" y="1104106"/>
            <a:ext cx="3249666" cy="4649788"/>
          </a:xfrm>
          <a:prstGeom prst="rect">
            <a:avLst/>
          </a:prstGeom>
        </p:spPr>
      </p:pic>
      <p:sp>
        <p:nvSpPr>
          <p:cNvPr id="2" name="Título 1">
            <a:extLst>
              <a:ext uri="{FF2B5EF4-FFF2-40B4-BE49-F238E27FC236}">
                <a16:creationId xmlns:a16="http://schemas.microsoft.com/office/drawing/2014/main" id="{F36C4D90-5919-1F73-4C49-25A80DECF7C5}"/>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FC91F7C-4537-321B-CE19-5C6780E66812}"/>
                  </a:ext>
                </a:extLst>
              </p:cNvPr>
              <p:cNvSpPr>
                <a:spLocks noGrp="1"/>
              </p:cNvSpPr>
              <p:nvPr>
                <p:ph idx="1"/>
              </p:nvPr>
            </p:nvSpPr>
            <p:spPr>
              <a:xfrm>
                <a:off x="838200" y="1825624"/>
                <a:ext cx="8029575" cy="5032375"/>
              </a:xfrm>
            </p:spPr>
            <p:txBody>
              <a:bodyPr>
                <a:normAutofit lnSpcReduction="10000"/>
              </a:bodyPr>
              <a:lstStyle/>
              <a:p>
                <a:r>
                  <a:rPr lang="es-ES" dirty="0"/>
                  <a:t>Ejercicio:</a:t>
                </a:r>
              </a:p>
              <a:p>
                <a:r>
                  <a:rPr lang="es-ES" dirty="0"/>
                  <a:t>Encuentra el cambio en el radio de una vena para aumentar su resistencia hidrodinámica un 30%</a:t>
                </a:r>
              </a:p>
              <a:p>
                <a:pPr marL="0" indent="0" algn="ctr">
                  <a:buNone/>
                </a:pPr>
                <a:endParaRPr lang="es-ES" sz="1800" i="1" dirty="0">
                  <a:effectLst/>
                  <a:latin typeface="Cambria Math" panose="02040503050406030204" pitchFamily="18" charset="0"/>
                  <a:ea typeface="Calibri" panose="020F0502020204030204" pitchFamily="34"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𝑄</m:t>
                      </m:r>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 </m:t>
                          </m:r>
                          <m:r>
                            <a:rPr lang="es-ES" sz="1800" i="1">
                              <a:latin typeface="Cambria Math" panose="02040503050406030204" pitchFamily="18" charset="0"/>
                            </a:rPr>
                            <m:t>𝑝</m:t>
                          </m:r>
                        </m:num>
                        <m:den>
                          <m:r>
                            <a:rPr lang="es-ES" sz="1800" i="1">
                              <a:latin typeface="Cambria Math" panose="02040503050406030204" pitchFamily="18" charset="0"/>
                            </a:rPr>
                            <m:t>𝑍</m:t>
                          </m:r>
                        </m:den>
                      </m:f>
                      <m:r>
                        <a:rPr lang="es-ES" sz="1800" b="0" i="1" smtClean="0">
                          <a:latin typeface="Cambria Math" panose="02040503050406030204" pitchFamily="18" charset="0"/>
                        </a:rPr>
                        <m:t>  </m:t>
                      </m:r>
                      <m:r>
                        <a:rPr lang="es-ES" sz="1800" b="0" i="1" smtClean="0">
                          <a:latin typeface="Cambria Math" panose="02040503050406030204" pitchFamily="18" charset="0"/>
                        </a:rPr>
                        <m:t>𝑐𝑜𝑛</m:t>
                      </m:r>
                      <m:r>
                        <a:rPr lang="es-ES" sz="1800" b="0" i="1" smtClean="0">
                          <a:latin typeface="Cambria Math" panose="02040503050406030204" pitchFamily="18" charset="0"/>
                        </a:rPr>
                        <m:t>   </m:t>
                      </m:r>
                      <m:r>
                        <a:rPr lang="es-ES" sz="1800" i="1">
                          <a:latin typeface="Cambria Math" panose="02040503050406030204" pitchFamily="18" charset="0"/>
                        </a:rPr>
                        <m:t>𝑍</m:t>
                      </m:r>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8</m:t>
                          </m:r>
                          <m:r>
                            <a:rPr lang="es-ES" sz="1800" i="1">
                              <a:latin typeface="Cambria Math" panose="02040503050406030204" pitchFamily="18" charset="0"/>
                            </a:rPr>
                            <m:t>𝜂</m:t>
                          </m:r>
                          <m:r>
                            <a:rPr lang="es-ES" sz="1800" i="1">
                              <a:latin typeface="Cambria Math" panose="02040503050406030204" pitchFamily="18" charset="0"/>
                            </a:rPr>
                            <m:t>𝐿</m:t>
                          </m:r>
                        </m:num>
                        <m:den>
                          <m:r>
                            <a:rPr lang="es-ES" sz="1800" i="1">
                              <a:latin typeface="Cambria Math" panose="02040503050406030204" pitchFamily="18" charset="0"/>
                            </a:rPr>
                            <m:t>𝜋</m:t>
                          </m:r>
                          <m:sSup>
                            <m:sSupPr>
                              <m:ctrlPr>
                                <a:rPr lang="es-ES" sz="1800" i="1">
                                  <a:latin typeface="Cambria Math" panose="02040503050406030204" pitchFamily="18" charset="0"/>
                                </a:rPr>
                              </m:ctrlPr>
                            </m:sSupPr>
                            <m:e>
                              <m:r>
                                <a:rPr lang="es-ES" sz="1800" i="1">
                                  <a:latin typeface="Cambria Math" panose="02040503050406030204" pitchFamily="18" charset="0"/>
                                </a:rPr>
                                <m:t>𝑅</m:t>
                              </m:r>
                            </m:e>
                            <m:sup>
                              <m:r>
                                <a:rPr lang="es-ES" sz="1800" i="1">
                                  <a:latin typeface="Cambria Math" panose="02040503050406030204" pitchFamily="18" charset="0"/>
                                </a:rPr>
                                <m:t>4</m:t>
                              </m:r>
                            </m:sup>
                          </m:sSup>
                        </m:den>
                      </m:f>
                    </m:oMath>
                  </m:oMathPara>
                </a14:m>
                <a:endParaRPr lang="es-ES" sz="1800" dirty="0"/>
              </a:p>
              <a:p>
                <a:pPr marL="0" indent="0" algn="ctr">
                  <a:buNone/>
                </a:pPr>
                <a:endParaRPr lang="es-ES" sz="1800" dirty="0"/>
              </a:p>
              <a:p>
                <a:pPr marL="0" indent="0" algn="ctr">
                  <a:buNone/>
                </a:pPr>
                <a14:m>
                  <m:oMath xmlns:m="http://schemas.openxmlformats.org/officeDocument/2006/math">
                    <m:sSub>
                      <m:sSubPr>
                        <m:ctrlPr>
                          <a:rPr lang="es-ES" sz="1800" i="1" smtClean="0">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s-ES" sz="1800"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8</m:t>
                        </m:r>
                        <m:r>
                          <a:rPr lang="es-ES" sz="1800" i="1">
                            <a:effectLst/>
                            <a:latin typeface="Cambria Math" panose="02040503050406030204" pitchFamily="18" charset="0"/>
                            <a:ea typeface="Calibri" panose="020F0502020204030204" pitchFamily="34" charset="0"/>
                            <a:cs typeface="Times New Roman" panose="02020603050405020304" pitchFamily="18" charset="0"/>
                          </a:rPr>
                          <m:t>𝜂</m:t>
                        </m:r>
                        <m:r>
                          <a:rPr lang="es-ES" sz="1800" i="1">
                            <a:effectLst/>
                            <a:latin typeface="Cambria Math" panose="02040503050406030204" pitchFamily="18" charset="0"/>
                            <a:ea typeface="Calibri" panose="020F0502020204030204" pitchFamily="34" charset="0"/>
                            <a:cs typeface="Times New Roman" panose="02020603050405020304" pitchFamily="18" charset="0"/>
                          </a:rPr>
                          <m:t>𝐿</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𝜋</m:t>
                        </m:r>
                        <m:sSubSup>
                          <m:sSubSupPr>
                            <m:ctrlPr>
                              <a:rPr lang="es-ES" sz="1800" i="1">
                                <a:effectLst/>
                                <a:latin typeface="Cambria Math" panose="02040503050406030204" pitchFamily="18" charset="0"/>
                              </a:rPr>
                            </m:ctrlPr>
                          </m:sSub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s-ES" sz="1800" i="1">
                                <a:effectLst/>
                                <a:latin typeface="Cambria Math" panose="02040503050406030204" pitchFamily="18" charset="0"/>
                                <a:ea typeface="Calibri" panose="020F0502020204030204" pitchFamily="34" charset="0"/>
                                <a:cs typeface="Times New Roman" panose="02020603050405020304" pitchFamily="18" charset="0"/>
                              </a:rPr>
                              <m:t>4</m:t>
                            </m:r>
                          </m:sup>
                        </m:sSubSup>
                      </m:den>
                    </m:f>
                  </m:oMath>
                </a14:m>
                <a:r>
                  <a:rPr lang="es-ES" sz="1800" dirty="0"/>
                  <a:t>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𝑍</m:t>
                        </m:r>
                      </m:e>
                      <m:sub>
                        <m:r>
                          <a:rPr lang="es-ES" sz="1800" i="1">
                            <a:latin typeface="Cambria Math" panose="02040503050406030204" pitchFamily="18" charset="0"/>
                          </a:rPr>
                          <m:t>2</m:t>
                        </m:r>
                      </m:sub>
                    </m:sSub>
                    <m:r>
                      <a:rPr lang="es-ES" sz="1800" i="1">
                        <a:latin typeface="Cambria Math" panose="02040503050406030204" pitchFamily="18" charset="0"/>
                      </a:rPr>
                      <m:t> =</m:t>
                    </m:r>
                    <m:f>
                      <m:fPr>
                        <m:ctrlPr>
                          <a:rPr lang="es-ES" sz="1800" i="1">
                            <a:latin typeface="Cambria Math" panose="02040503050406030204" pitchFamily="18" charset="0"/>
                          </a:rPr>
                        </m:ctrlPr>
                      </m:fPr>
                      <m:num>
                        <m:r>
                          <a:rPr lang="es-ES" sz="1800" i="1">
                            <a:latin typeface="Cambria Math" panose="02040503050406030204" pitchFamily="18" charset="0"/>
                          </a:rPr>
                          <m:t>8</m:t>
                        </m:r>
                        <m:r>
                          <a:rPr lang="es-ES" sz="1800" i="1">
                            <a:latin typeface="Cambria Math" panose="02040503050406030204" pitchFamily="18" charset="0"/>
                          </a:rPr>
                          <m:t>𝜂</m:t>
                        </m:r>
                        <m:r>
                          <a:rPr lang="es-ES" sz="1800" i="1">
                            <a:latin typeface="Cambria Math" panose="02040503050406030204" pitchFamily="18" charset="0"/>
                          </a:rPr>
                          <m:t>𝐿</m:t>
                        </m:r>
                      </m:num>
                      <m:den>
                        <m:r>
                          <a:rPr lang="es-ES" sz="1800" i="1">
                            <a:latin typeface="Cambria Math" panose="02040503050406030204" pitchFamily="18" charset="0"/>
                          </a:rPr>
                          <m:t>𝜋</m:t>
                        </m:r>
                        <m:sSubSup>
                          <m:sSubSupPr>
                            <m:ctrlPr>
                              <a:rPr lang="es-ES" sz="1800" i="1">
                                <a:latin typeface="Cambria Math" panose="02040503050406030204" pitchFamily="18" charset="0"/>
                              </a:rPr>
                            </m:ctrlPr>
                          </m:sSubSupPr>
                          <m:e>
                            <m:r>
                              <a:rPr lang="es-ES" sz="1800" i="1">
                                <a:latin typeface="Cambria Math" panose="02040503050406030204" pitchFamily="18" charset="0"/>
                              </a:rPr>
                              <m:t>𝑅</m:t>
                            </m:r>
                          </m:e>
                          <m:sub>
                            <m:r>
                              <a:rPr lang="es-ES" sz="1800" i="1">
                                <a:latin typeface="Cambria Math" panose="02040503050406030204" pitchFamily="18" charset="0"/>
                              </a:rPr>
                              <m:t>2</m:t>
                            </m:r>
                          </m:sub>
                          <m:sup>
                            <m:r>
                              <a:rPr lang="es-ES" sz="1800" i="1">
                                <a:latin typeface="Cambria Math" panose="02040503050406030204" pitchFamily="18" charset="0"/>
                              </a:rPr>
                              <m:t>4</m:t>
                            </m:r>
                          </m:sup>
                        </m:sSubSup>
                      </m:den>
                    </m:f>
                  </m:oMath>
                </a14:m>
                <a:endParaRPr lang="es-ES" sz="1800" dirty="0"/>
              </a:p>
              <a:p>
                <a:pPr marL="0" indent="0" algn="ctr">
                  <a:buNone/>
                </a:pPr>
                <a:endParaRPr lang="es-ES" dirty="0"/>
              </a:p>
              <a:p>
                <a:pPr marL="0" indent="0" algn="ctr">
                  <a:buNone/>
                </a:pPr>
                <a14:m>
                  <m:oMathPara xmlns:m="http://schemas.openxmlformats.org/officeDocument/2006/math">
                    <m:oMathParaPr>
                      <m:jc m:val="centerGroup"/>
                    </m:oMathParaPr>
                    <m:oMath xmlns:m="http://schemas.openxmlformats.org/officeDocument/2006/math">
                      <m:sSub>
                        <m:sSubPr>
                          <m:ctrlPr>
                            <a:rPr lang="es-ES" i="1" smtClean="0">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=1.3</m:t>
                      </m:r>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r>
                            <a:rPr lang="es-ES" sz="1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ub>
                      </m:sSub>
                    </m:oMath>
                  </m:oMathPara>
                </a14:m>
                <a:endParaRPr lang="es-ES" dirty="0"/>
              </a:p>
              <a:p>
                <a:pPr marL="0" indent="0" algn="ctr">
                  <a:buNone/>
                </a:pPr>
                <a:endParaRPr lang="es-ES" dirty="0"/>
              </a:p>
              <a:p>
                <a:pPr marL="0" indent="0">
                  <a:buNone/>
                </a:pPr>
                <a14:m>
                  <m:oMathPara xmlns:m="http://schemas.openxmlformats.org/officeDocument/2006/math">
                    <m:oMathParaPr>
                      <m:jc m:val="centerGroup"/>
                    </m:oMathParaPr>
                    <m:oMath xmlns:m="http://schemas.openxmlformats.org/officeDocument/2006/math">
                      <m:f>
                        <m:fPr>
                          <m:ctrlPr>
                            <a:rPr lang="es-ES" i="1" smtClean="0">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8</m:t>
                          </m:r>
                          <m:r>
                            <a:rPr lang="es-ES" sz="1800" i="1">
                              <a:effectLst/>
                              <a:latin typeface="Cambria Math" panose="02040503050406030204" pitchFamily="18" charset="0"/>
                              <a:ea typeface="Calibri" panose="020F0502020204030204" pitchFamily="34" charset="0"/>
                              <a:cs typeface="Times New Roman" panose="02020603050405020304" pitchFamily="18" charset="0"/>
                            </a:rPr>
                            <m:t>𝜂</m:t>
                          </m:r>
                          <m:r>
                            <a:rPr lang="es-ES" sz="1800" i="1">
                              <a:effectLst/>
                              <a:latin typeface="Cambria Math" panose="02040503050406030204" pitchFamily="18" charset="0"/>
                              <a:ea typeface="Calibri" panose="020F0502020204030204" pitchFamily="34" charset="0"/>
                              <a:cs typeface="Times New Roman" panose="02020603050405020304" pitchFamily="18" charset="0"/>
                            </a:rPr>
                            <m:t>𝐿</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𝜋</m:t>
                          </m:r>
                          <m:sSubSup>
                            <m:sSubSupPr>
                              <m:ctrlPr>
                                <a:rPr lang="es-ES" i="1">
                                  <a:effectLst/>
                                  <a:latin typeface="Cambria Math" panose="02040503050406030204" pitchFamily="18" charset="0"/>
                                </a:rPr>
                              </m:ctrlPr>
                            </m:sSub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b>
                            <m:sup>
                              <m:r>
                                <a:rPr lang="es-ES" sz="1800" i="1">
                                  <a:effectLst/>
                                  <a:latin typeface="Cambria Math" panose="02040503050406030204" pitchFamily="18" charset="0"/>
                                  <a:ea typeface="Calibri" panose="020F0502020204030204" pitchFamily="34" charset="0"/>
                                  <a:cs typeface="Times New Roman" panose="02020603050405020304" pitchFamily="18" charset="0"/>
                                </a:rPr>
                                <m:t>4</m:t>
                              </m:r>
                            </m:sup>
                          </m:sSubSup>
                        </m:den>
                      </m:f>
                      <m:r>
                        <a:rPr lang="es-ES" sz="1800" i="1">
                          <a:effectLst/>
                          <a:latin typeface="Cambria Math" panose="02040503050406030204" pitchFamily="18" charset="0"/>
                          <a:ea typeface="Calibri" panose="020F0502020204030204" pitchFamily="34" charset="0"/>
                          <a:cs typeface="Times New Roman" panose="02020603050405020304" pitchFamily="18" charset="0"/>
                        </a:rPr>
                        <m:t>=1.3</m:t>
                      </m:r>
                      <m:f>
                        <m:fPr>
                          <m:ctrlPr>
                            <a:rPr lang="es-ES"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8</m:t>
                          </m:r>
                          <m:r>
                            <a:rPr lang="es-ES" sz="1800" i="1">
                              <a:effectLst/>
                              <a:latin typeface="Cambria Math" panose="02040503050406030204" pitchFamily="18" charset="0"/>
                              <a:ea typeface="Calibri" panose="020F0502020204030204" pitchFamily="34" charset="0"/>
                              <a:cs typeface="Times New Roman" panose="02020603050405020304" pitchFamily="18" charset="0"/>
                            </a:rPr>
                            <m:t>𝜂</m:t>
                          </m:r>
                          <m:r>
                            <a:rPr lang="es-ES" sz="1800" i="1">
                              <a:effectLst/>
                              <a:latin typeface="Cambria Math" panose="02040503050406030204" pitchFamily="18" charset="0"/>
                              <a:ea typeface="Calibri" panose="020F0502020204030204" pitchFamily="34" charset="0"/>
                              <a:cs typeface="Times New Roman" panose="02020603050405020304" pitchFamily="18" charset="0"/>
                            </a:rPr>
                            <m:t>𝐿</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𝜋</m:t>
                          </m:r>
                          <m:sSubSup>
                            <m:sSubSupPr>
                              <m:ctrlPr>
                                <a:rPr lang="es-ES" i="1">
                                  <a:effectLst/>
                                  <a:latin typeface="Cambria Math" panose="02040503050406030204" pitchFamily="18" charset="0"/>
                                </a:rPr>
                              </m:ctrlPr>
                            </m:sSub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s-ES" sz="1800" i="1">
                                  <a:effectLst/>
                                  <a:latin typeface="Cambria Math" panose="02040503050406030204" pitchFamily="18" charset="0"/>
                                  <a:ea typeface="Calibri" panose="020F0502020204030204" pitchFamily="34" charset="0"/>
                                  <a:cs typeface="Times New Roman" panose="02020603050405020304" pitchFamily="18" charset="0"/>
                                </a:rPr>
                                <m:t>4</m:t>
                              </m:r>
                            </m:sup>
                          </m:sSubSup>
                        </m:den>
                      </m:f>
                      <m:r>
                        <a:rPr lang="es-E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num>
                        <m:den>
                          <m:sSubSup>
                            <m:sSubSupPr>
                              <m:ctrlPr>
                                <a:rPr lang="es-ES" i="1">
                                  <a:effectLst/>
                                  <a:latin typeface="Cambria Math" panose="02040503050406030204" pitchFamily="18" charset="0"/>
                                </a:rPr>
                              </m:ctrlPr>
                            </m:sSub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b>
                            <m:sup>
                              <m:r>
                                <a:rPr lang="es-ES" sz="1800" i="1">
                                  <a:effectLst/>
                                  <a:latin typeface="Cambria Math" panose="02040503050406030204" pitchFamily="18" charset="0"/>
                                  <a:ea typeface="Calibri" panose="020F0502020204030204" pitchFamily="34" charset="0"/>
                                  <a:cs typeface="Times New Roman" panose="02020603050405020304" pitchFamily="18" charset="0"/>
                                </a:rPr>
                                <m:t>4</m:t>
                              </m:r>
                            </m:sup>
                          </m:sSubSup>
                        </m:den>
                      </m:f>
                      <m:r>
                        <a:rPr lang="es-E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1.3</m:t>
                          </m:r>
                        </m:num>
                        <m:den>
                          <m:sSubSup>
                            <m:sSubSupPr>
                              <m:ctrlPr>
                                <a:rPr lang="es-ES" i="1">
                                  <a:effectLst/>
                                  <a:latin typeface="Cambria Math" panose="02040503050406030204" pitchFamily="18" charset="0"/>
                                </a:rPr>
                              </m:ctrlPr>
                            </m:sSub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s-ES" sz="1800" i="1">
                                  <a:effectLst/>
                                  <a:latin typeface="Cambria Math" panose="02040503050406030204" pitchFamily="18" charset="0"/>
                                  <a:ea typeface="Calibri" panose="020F0502020204030204" pitchFamily="34" charset="0"/>
                                  <a:cs typeface="Times New Roman" panose="02020603050405020304" pitchFamily="18" charset="0"/>
                                </a:rPr>
                                <m:t>4</m:t>
                              </m:r>
                            </m:sup>
                          </m:sSubSup>
                        </m:den>
                      </m:f>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=0.94 </m:t>
                      </m:r>
                      <m:sSub>
                        <m:sSubPr>
                          <m:ctrlPr>
                            <a:rPr lang="es-ES"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1</m:t>
                          </m:r>
                        </m:sub>
                      </m:sSub>
                    </m:oMath>
                  </m:oMathPara>
                </a14:m>
                <a:endParaRPr lang="es-ES" dirty="0"/>
              </a:p>
              <a:p>
                <a:endParaRPr lang="es-ES" dirty="0"/>
              </a:p>
              <a:p>
                <a:endParaRPr lang="es-ES" dirty="0"/>
              </a:p>
            </p:txBody>
          </p:sp>
        </mc:Choice>
        <mc:Fallback xmlns="">
          <p:sp>
            <p:nvSpPr>
              <p:cNvPr id="3" name="Marcador de contenido 2">
                <a:extLst>
                  <a:ext uri="{FF2B5EF4-FFF2-40B4-BE49-F238E27FC236}">
                    <a16:creationId xmlns:a16="http://schemas.microsoft.com/office/drawing/2014/main" id="{FFC91F7C-4537-321B-CE19-5C6780E66812}"/>
                  </a:ext>
                </a:extLst>
              </p:cNvPr>
              <p:cNvSpPr>
                <a:spLocks noGrp="1" noRot="1" noChangeAspect="1" noMove="1" noResize="1" noEditPoints="1" noAdjustHandles="1" noChangeArrowheads="1" noChangeShapeType="1" noTextEdit="1"/>
              </p:cNvSpPr>
              <p:nvPr>
                <p:ph idx="1"/>
              </p:nvPr>
            </p:nvSpPr>
            <p:spPr>
              <a:xfrm>
                <a:off x="838200" y="1825624"/>
                <a:ext cx="8029575" cy="5032375"/>
              </a:xfrm>
              <a:blipFill>
                <a:blip r:embed="rId3"/>
                <a:stretch>
                  <a:fillRect l="-1367" t="-2663" r="-911"/>
                </a:stretch>
              </a:blipFill>
            </p:spPr>
            <p:txBody>
              <a:bodyPr/>
              <a:lstStyle/>
              <a:p>
                <a:r>
                  <a:rPr lang="es-ES">
                    <a:noFill/>
                  </a:rPr>
                  <a:t> </a:t>
                </a:r>
              </a:p>
            </p:txBody>
          </p:sp>
        </mc:Fallback>
      </mc:AlternateContent>
    </p:spTree>
    <p:extLst>
      <p:ext uri="{BB962C8B-B14F-4D97-AF65-F5344CB8AC3E}">
        <p14:creationId xmlns:p14="http://schemas.microsoft.com/office/powerpoint/2010/main" val="3278276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additive="base">
                                        <p:cTn id="2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tabla, computadora, refrigerador, escritorio&#10;&#10;Descripción generada automáticamente">
            <a:extLst>
              <a:ext uri="{FF2B5EF4-FFF2-40B4-BE49-F238E27FC236}">
                <a16:creationId xmlns:a16="http://schemas.microsoft.com/office/drawing/2014/main" id="{9031A4D9-84DF-703C-D047-2D608B57E47D}"/>
              </a:ext>
            </a:extLst>
          </p:cNvPr>
          <p:cNvPicPr>
            <a:picLocks noChangeAspect="1"/>
          </p:cNvPicPr>
          <p:nvPr/>
        </p:nvPicPr>
        <p:blipFill rotWithShape="1">
          <a:blip r:embed="rId2"/>
          <a:srcRect l="58896" t="460" r="17180" b="-460"/>
          <a:stretch/>
        </p:blipFill>
        <p:spPr bwMode="auto">
          <a:xfrm>
            <a:off x="6353175" y="1471532"/>
            <a:ext cx="2324100" cy="3914934"/>
          </a:xfrm>
          <a:prstGeom prst="rect">
            <a:avLst/>
          </a:prstGeom>
          <a:ln>
            <a:noFill/>
          </a:ln>
          <a:extLst>
            <a:ext uri="{53640926-AAD7-44D8-BBD7-CCE9431645EC}">
              <a14:shadowObscured xmlns:a14="http://schemas.microsoft.com/office/drawing/2010/main"/>
            </a:ext>
          </a:extLst>
        </p:spPr>
      </p:pic>
      <p:sp>
        <p:nvSpPr>
          <p:cNvPr id="2" name="Título 1">
            <a:extLst>
              <a:ext uri="{FF2B5EF4-FFF2-40B4-BE49-F238E27FC236}">
                <a16:creationId xmlns:a16="http://schemas.microsoft.com/office/drawing/2014/main" id="{A273B8AD-7393-25AD-0EBF-0EE283E70D72}"/>
              </a:ext>
            </a:extLst>
          </p:cNvPr>
          <p:cNvSpPr>
            <a:spLocks noGrp="1"/>
          </p:cNvSpPr>
          <p:nvPr>
            <p:ph type="title"/>
          </p:nvPr>
        </p:nvSpPr>
        <p:spPr/>
        <p:txBody>
          <a:bodyPr/>
          <a:lstStyle/>
          <a:p>
            <a:r>
              <a:rPr lang="es-ES" dirty="0"/>
              <a:t>Aplicaciones biológicas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511E24C-4D0E-B9B4-AC96-441196F2B73D}"/>
                  </a:ext>
                </a:extLst>
              </p:cNvPr>
              <p:cNvSpPr>
                <a:spLocks noGrp="1"/>
              </p:cNvSpPr>
              <p:nvPr>
                <p:ph idx="1"/>
              </p:nvPr>
            </p:nvSpPr>
            <p:spPr/>
            <p:txBody>
              <a:bodyPr/>
              <a:lstStyle/>
              <a:p>
                <a:r>
                  <a:rPr lang="es-ES" dirty="0"/>
                  <a:t>Rotación del ADN</a:t>
                </a:r>
              </a:p>
              <a:p>
                <a:pPr marL="0" indent="0">
                  <a:buNone/>
                </a:pPr>
                <a:endParaRPr lang="es-ES" dirty="0"/>
              </a:p>
              <a:p>
                <a:r>
                  <a:rPr lang="es-ES" sz="1800" dirty="0"/>
                  <a:t>Torque:</a:t>
                </a:r>
              </a:p>
              <a:p>
                <a14:m>
                  <m:oMath xmlns:m="http://schemas.openxmlformats.org/officeDocument/2006/math">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𝜏</m:t>
                    </m:r>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 = −4</m:t>
                    </m:r>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𝜋</m:t>
                    </m:r>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𝜔</m:t>
                    </m:r>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𝜂</m:t>
                    </m:r>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ES" sz="1800"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𝑅</m:t>
                        </m:r>
                      </m:e>
                      <m:sup>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r>
                      <a:rPr lang="es-ES" sz="1800" i="1">
                        <a:effectLst/>
                        <a:latin typeface="Cambria Math" panose="02040503050406030204" pitchFamily="18" charset="0"/>
                        <a:ea typeface="Calibri" panose="020F0502020204030204" pitchFamily="34" charset="0"/>
                        <a:cs typeface="Times New Roman" panose="02020603050405020304" pitchFamily="18" charset="0"/>
                      </a:rPr>
                      <m:t>𝐿</m:t>
                    </m:r>
                  </m:oMath>
                </a14:m>
                <a:endParaRPr lang="es-ES" sz="1800" dirty="0"/>
              </a:p>
              <a:p>
                <a:endParaRPr lang="es-ES" sz="1800" dirty="0"/>
              </a:p>
              <a:p>
                <a:r>
                  <a:rPr lang="es-ES" sz="1800" dirty="0"/>
                  <a:t>Trabajo de fricción viscosa:</a:t>
                </a:r>
              </a:p>
              <a:p>
                <a14:m>
                  <m:oMath xmlns:m="http://schemas.openxmlformats.org/officeDocument/2006/math">
                    <m:sSub>
                      <m:sSubPr>
                        <m:ctrlPr>
                          <a:rPr lang="es-ES" sz="1800" i="1" smtClean="0">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𝑊</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𝑓𝑟𝑖𝑐𝑡</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r>
                      <a:rPr lang="es-ES" sz="1800" i="1">
                        <a:effectLst/>
                        <a:latin typeface="Cambria Math" panose="02040503050406030204" pitchFamily="18" charset="0"/>
                        <a:ea typeface="Calibri" panose="020F0502020204030204" pitchFamily="34" charset="0"/>
                        <a:cs typeface="Times New Roman" panose="02020603050405020304" pitchFamily="18" charset="0"/>
                      </a:rPr>
                      <m:t>𝜋</m:t>
                    </m:r>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r>
                      <a:rPr lang="es-ES" sz="1800" i="1">
                        <a:effectLst/>
                        <a:latin typeface="Cambria Math" panose="02040503050406030204" pitchFamily="18" charset="0"/>
                        <a:ea typeface="Calibri" panose="020F0502020204030204" pitchFamily="34" charset="0"/>
                        <a:cs typeface="Times New Roman" panose="02020603050405020304" pitchFamily="18" charset="0"/>
                      </a:rPr>
                      <m:t>𝜏</m:t>
                    </m:r>
                    <m:r>
                      <a:rPr lang="es-ES" sz="1800" i="1">
                        <a:effectLst/>
                        <a:latin typeface="Cambria Math" panose="02040503050406030204" pitchFamily="18" charset="0"/>
                        <a:ea typeface="Calibri" panose="020F0502020204030204" pitchFamily="34" charset="0"/>
                        <a:cs typeface="Times New Roman" panose="02020603050405020304" pitchFamily="18" charset="0"/>
                      </a:rPr>
                      <m:t>=8</m:t>
                    </m:r>
                    <m:sSup>
                      <m:sSupPr>
                        <m:ctrlPr>
                          <a:rPr lang="es-ES" sz="1800"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𝜋</m:t>
                        </m:r>
                      </m:e>
                      <m:sup>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r>
                      <a:rPr lang="es-ES" sz="1800" i="1">
                        <a:effectLst/>
                        <a:latin typeface="Cambria Math" panose="02040503050406030204" pitchFamily="18" charset="0"/>
                        <a:ea typeface="Calibri" panose="020F0502020204030204" pitchFamily="34" charset="0"/>
                        <a:cs typeface="Times New Roman" panose="02020603050405020304" pitchFamily="18" charset="0"/>
                      </a:rPr>
                      <m:t>𝜔</m:t>
                    </m:r>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r>
                      <a:rPr lang="es-ES" sz="1800" i="1">
                        <a:effectLst/>
                        <a:latin typeface="Cambria Math" panose="02040503050406030204" pitchFamily="18" charset="0"/>
                        <a:ea typeface="Calibri" panose="020F0502020204030204" pitchFamily="34" charset="0"/>
                        <a:cs typeface="Times New Roman" panose="02020603050405020304" pitchFamily="18" charset="0"/>
                      </a:rPr>
                      <m:t>𝜂</m:t>
                    </m:r>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ES" sz="1800"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𝑅</m:t>
                        </m:r>
                      </m:e>
                      <m:sup>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s-ES" sz="1800" i="1">
                        <a:effectLst/>
                        <a:latin typeface="Cambria Math" panose="02040503050406030204" pitchFamily="18" charset="0"/>
                        <a:ea typeface="Calibri" panose="020F0502020204030204" pitchFamily="34" charset="0"/>
                        <a:cs typeface="Times New Roman" panose="02020603050405020304" pitchFamily="18" charset="0"/>
                      </a:rPr>
                      <m:t>𝐿</m:t>
                    </m:r>
                  </m:oMath>
                </a14:m>
                <a:endParaRPr lang="es-ES" sz="1800" dirty="0"/>
              </a:p>
            </p:txBody>
          </p:sp>
        </mc:Choice>
        <mc:Fallback xmlns="">
          <p:sp>
            <p:nvSpPr>
              <p:cNvPr id="3" name="Marcador de contenido 2">
                <a:extLst>
                  <a:ext uri="{FF2B5EF4-FFF2-40B4-BE49-F238E27FC236}">
                    <a16:creationId xmlns:a16="http://schemas.microsoft.com/office/drawing/2014/main" id="{4511E24C-4D0E-B9B4-AC96-441196F2B73D}"/>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s-ES">
                    <a:noFill/>
                  </a:rPr>
                  <a:t> </a:t>
                </a:r>
              </a:p>
            </p:txBody>
          </p:sp>
        </mc:Fallback>
      </mc:AlternateContent>
      <p:pic>
        <p:nvPicPr>
          <p:cNvPr id="4" name="Imagen 3" descr="Diagrama&#10;&#10;Descripción generada automáticamente">
            <a:extLst>
              <a:ext uri="{FF2B5EF4-FFF2-40B4-BE49-F238E27FC236}">
                <a16:creationId xmlns:a16="http://schemas.microsoft.com/office/drawing/2014/main" id="{1FCAA0EF-FBE1-A695-996C-83424248973F}"/>
              </a:ext>
            </a:extLst>
          </p:cNvPr>
          <p:cNvPicPr>
            <a:picLocks noChangeAspect="1"/>
          </p:cNvPicPr>
          <p:nvPr/>
        </p:nvPicPr>
        <p:blipFill rotWithShape="1">
          <a:blip r:embed="rId4"/>
          <a:srcRect l="12589" r="12979"/>
          <a:stretch/>
        </p:blipFill>
        <p:spPr>
          <a:xfrm>
            <a:off x="9029700" y="1314457"/>
            <a:ext cx="2676525" cy="4229085"/>
          </a:xfrm>
          <a:prstGeom prst="rect">
            <a:avLst/>
          </a:prstGeom>
        </p:spPr>
      </p:pic>
      <p:sp>
        <p:nvSpPr>
          <p:cNvPr id="6" name="CuadroTexto 5">
            <a:extLst>
              <a:ext uri="{FF2B5EF4-FFF2-40B4-BE49-F238E27FC236}">
                <a16:creationId xmlns:a16="http://schemas.microsoft.com/office/drawing/2014/main" id="{8A467AAA-8571-3616-8BE3-1AD4C6C501B6}"/>
              </a:ext>
            </a:extLst>
          </p:cNvPr>
          <p:cNvSpPr txBox="1"/>
          <p:nvPr/>
        </p:nvSpPr>
        <p:spPr>
          <a:xfrm>
            <a:off x="0" y="6492873"/>
            <a:ext cx="6651564" cy="646331"/>
          </a:xfrm>
          <a:prstGeom prst="rect">
            <a:avLst/>
          </a:prstGeom>
          <a:noFill/>
        </p:spPr>
        <p:txBody>
          <a:bodyPr wrap="none" rtlCol="0">
            <a:spAutoFit/>
          </a:bodyPr>
          <a:lstStyle/>
          <a:p>
            <a:r>
              <a:rPr lang="es-ES" dirty="0"/>
              <a:t>Ver apuntes: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Fricción viscosa en la horquilla de replicación del ADN </a:t>
            </a:r>
          </a:p>
          <a:p>
            <a:endParaRPr lang="es-ES" dirty="0"/>
          </a:p>
        </p:txBody>
      </p:sp>
    </p:spTree>
    <p:extLst>
      <p:ext uri="{BB962C8B-B14F-4D97-AF65-F5344CB8AC3E}">
        <p14:creationId xmlns:p14="http://schemas.microsoft.com/office/powerpoint/2010/main" val="368969999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04B05-2B42-4B6A-0329-0E64ACEB22E3}"/>
              </a:ext>
            </a:extLst>
          </p:cNvPr>
          <p:cNvSpPr>
            <a:spLocks noGrp="1"/>
          </p:cNvSpPr>
          <p:nvPr>
            <p:ph type="title"/>
          </p:nvPr>
        </p:nvSpPr>
        <p:spPr/>
        <p:txBody>
          <a:bodyPr/>
          <a:lstStyle/>
          <a:p>
            <a:r>
              <a:rPr lang="es-ES" dirty="0"/>
              <a:t>Fricción en fluidos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45FC410-1EFD-E193-6B51-C879F9E41524}"/>
                  </a:ext>
                </a:extLst>
              </p:cNvPr>
              <p:cNvSpPr>
                <a:spLocks noGrp="1"/>
              </p:cNvSpPr>
              <p:nvPr>
                <p:ph idx="1"/>
              </p:nvPr>
            </p:nvSpPr>
            <p:spPr>
              <a:xfrm>
                <a:off x="838200" y="1825625"/>
                <a:ext cx="5200135" cy="4351338"/>
              </a:xfrm>
            </p:spPr>
            <p:txBody>
              <a:bodyPr/>
              <a:lstStyle/>
              <a:p>
                <a:endParaRPr lang="es-ES" dirty="0"/>
              </a:p>
              <a:p>
                <a:r>
                  <a:rPr lang="es-ES" sz="1800" dirty="0"/>
                  <a:t>De la misma manera ocurre cuando utilizamos una centrífuga:</a:t>
                </a:r>
              </a:p>
              <a:p>
                <a:pPr marL="0" indent="0">
                  <a:buNone/>
                </a:pPr>
                <a14:m>
                  <m:oMathPara xmlns:m="http://schemas.openxmlformats.org/officeDocument/2006/math">
                    <m:oMathParaPr>
                      <m:jc m:val="centerGroup"/>
                    </m:oMathParaPr>
                    <m:oMath xmlns:m="http://schemas.openxmlformats.org/officeDocument/2006/math">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𝑗</m:t>
                      </m:r>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=0=</m:t>
                      </m:r>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𝐷</m:t>
                      </m:r>
                      <m:d>
                        <m:dPr>
                          <m:ctrlPr>
                            <a:rPr lang="es-ES" sz="1200" i="1">
                              <a:effectLst/>
                              <a:latin typeface="Cambria Math" panose="02040503050406030204" pitchFamily="18" charset="0"/>
                            </a:rPr>
                          </m:ctrlPr>
                        </m:dPr>
                        <m:e>
                          <m:r>
                            <a:rPr lang="es-E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𝑑𝑐</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𝑑𝑥</m:t>
                              </m:r>
                            </m:den>
                          </m:f>
                          <m:r>
                            <a:rPr lang="es-E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𝑟</m:t>
                              </m:r>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es-ES" sz="1200" i="1">
                                      <a:effectLst/>
                                      <a:latin typeface="Cambria Math" panose="02040503050406030204" pitchFamily="18" charset="0"/>
                                    </a:rPr>
                                  </m:ctrlPr>
                                </m:sSub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𝑛𝑒𝑡</m:t>
                                  </m:r>
                                </m:sub>
                                <m:sup>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p>
                              </m:sSubSup>
                            </m:num>
                            <m:den>
                              <m:sSub>
                                <m:sSubPr>
                                  <m:ctrlPr>
                                    <a:rPr lang="es-ES" sz="1200"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r>
                                <a:rPr lang="es-ES" sz="1800" i="1">
                                  <a:effectLst/>
                                  <a:latin typeface="Cambria Math" panose="02040503050406030204" pitchFamily="18" charset="0"/>
                                  <a:ea typeface="Calibri" panose="020F0502020204030204" pitchFamily="34" charset="0"/>
                                  <a:cs typeface="Times New Roman" panose="02020603050405020304" pitchFamily="18" charset="0"/>
                                </a:rPr>
                                <m:t>𝑇</m:t>
                              </m:r>
                            </m:den>
                          </m:f>
                        </m:e>
                      </m:d>
                    </m:oMath>
                  </m:oMathPara>
                </a14:m>
                <a:endParaRPr lang="es-ES" sz="1800" dirty="0"/>
              </a:p>
              <a:p>
                <a:r>
                  <a:rPr lang="es-ES" sz="1800" dirty="0"/>
                  <a:t>Obteniendo que la concentración en este caso se puede expresar como:</a:t>
                </a:r>
              </a:p>
              <a:p>
                <a:pPr marL="0" indent="0">
                  <a:buNone/>
                </a:pPr>
                <a14:m>
                  <m:oMathPara xmlns:m="http://schemas.openxmlformats.org/officeDocument/2006/math">
                    <m:oMathParaPr>
                      <m:jc m:val="centerGroup"/>
                    </m:oMathParaPr>
                    <m:oMath xmlns:m="http://schemas.openxmlformats.org/officeDocument/2006/math">
                      <m:r>
                        <a:rPr lang="es-ES" sz="1800" i="1" smtClean="0">
                          <a:effectLst/>
                          <a:latin typeface="Cambria Math" panose="02040503050406030204" pitchFamily="18" charset="0"/>
                          <a:ea typeface="Calibri" panose="020F0502020204030204" pitchFamily="34" charset="0"/>
                          <a:cs typeface="Times New Roman" panose="02020603050405020304" pitchFamily="18" charset="0"/>
                        </a:rPr>
                        <m:t>𝑐</m:t>
                      </m:r>
                      <m:d>
                        <m:dPr>
                          <m:ctrlPr>
                            <a:rPr lang="es-ES" sz="1200" i="1">
                              <a:effectLst/>
                              <a:latin typeface="Cambria Math" panose="02040503050406030204" pitchFamily="18" charset="0"/>
                            </a:rPr>
                          </m:ctrlPr>
                        </m:d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𝑟</m:t>
                          </m:r>
                        </m:e>
                      </m:d>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s-ES" sz="1200"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𝑒</m:t>
                          </m:r>
                        </m:e>
                        <m:sup>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𝑛𝑒𝑡</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ES" sz="1200"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𝜔</m:t>
                              </m:r>
                            </m:e>
                            <m:sup>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ES" sz="1200" i="1">
                                  <a:effectLst/>
                                  <a:latin typeface="Cambria Math" panose="02040503050406030204" pitchFamily="18" charset="0"/>
                                </a:rPr>
                              </m:ctrlPr>
                            </m:sSup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𝑟</m:t>
                              </m:r>
                            </m:e>
                            <m:sup>
                              <m:r>
                                <a:rPr lang="es-ES"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ES" sz="1200"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𝑇</m:t>
                          </m:r>
                        </m:sup>
                      </m:sSup>
                    </m:oMath>
                  </m:oMathPara>
                </a14:m>
                <a:endParaRPr lang="es-ES" sz="1800" dirty="0"/>
              </a:p>
              <a:p>
                <a:endParaRPr lang="es-ES" dirty="0"/>
              </a:p>
            </p:txBody>
          </p:sp>
        </mc:Choice>
        <mc:Fallback xmlns="">
          <p:sp>
            <p:nvSpPr>
              <p:cNvPr id="3" name="Marcador de contenido 2">
                <a:extLst>
                  <a:ext uri="{FF2B5EF4-FFF2-40B4-BE49-F238E27FC236}">
                    <a16:creationId xmlns:a16="http://schemas.microsoft.com/office/drawing/2014/main" id="{E45FC410-1EFD-E193-6B51-C879F9E41524}"/>
                  </a:ext>
                </a:extLst>
              </p:cNvPr>
              <p:cNvSpPr>
                <a:spLocks noGrp="1" noRot="1" noChangeAspect="1" noMove="1" noResize="1" noEditPoints="1" noAdjustHandles="1" noChangeArrowheads="1" noChangeShapeType="1" noTextEdit="1"/>
              </p:cNvSpPr>
              <p:nvPr>
                <p:ph idx="1"/>
              </p:nvPr>
            </p:nvSpPr>
            <p:spPr>
              <a:xfrm>
                <a:off x="838200" y="1825625"/>
                <a:ext cx="5200135" cy="4351338"/>
              </a:xfrm>
              <a:blipFill>
                <a:blip r:embed="rId2"/>
                <a:stretch>
                  <a:fillRect l="-821"/>
                </a:stretch>
              </a:blipFill>
            </p:spPr>
            <p:txBody>
              <a:bodyPr/>
              <a:lstStyle/>
              <a:p>
                <a:r>
                  <a:rPr lang="es-ES">
                    <a:noFill/>
                  </a:rPr>
                  <a:t> </a:t>
                </a:r>
              </a:p>
            </p:txBody>
          </p:sp>
        </mc:Fallback>
      </mc:AlternateContent>
      <p:pic>
        <p:nvPicPr>
          <p:cNvPr id="5" name="Imagen 4" descr="Imagen que contiene interior, pequeño, lavabo, verde&#10;&#10;Descripción generada automáticamente">
            <a:extLst>
              <a:ext uri="{FF2B5EF4-FFF2-40B4-BE49-F238E27FC236}">
                <a16:creationId xmlns:a16="http://schemas.microsoft.com/office/drawing/2014/main" id="{BDDA11E7-582A-74BF-4E5D-98EC1C17C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5257800" cy="3810000"/>
          </a:xfrm>
          <a:prstGeom prst="roundRect">
            <a:avLst/>
          </a:prstGeom>
        </p:spPr>
      </p:pic>
    </p:spTree>
    <p:extLst>
      <p:ext uri="{BB962C8B-B14F-4D97-AF65-F5344CB8AC3E}">
        <p14:creationId xmlns:p14="http://schemas.microsoft.com/office/powerpoint/2010/main" val="4407229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10BEE2-D040-B2F1-50C5-C590968FB65E}"/>
              </a:ext>
            </a:extLst>
          </p:cNvPr>
          <p:cNvSpPr>
            <a:spLocks noGrp="1"/>
          </p:cNvSpPr>
          <p:nvPr>
            <p:ph type="title"/>
          </p:nvPr>
        </p:nvSpPr>
        <p:spPr/>
        <p:txBody>
          <a:bodyPr/>
          <a:lstStyle/>
          <a:p>
            <a:r>
              <a:rPr lang="es-ES" dirty="0"/>
              <a:t>Fricción en fluidos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076A92D-862F-26E0-CBD5-6D210EB6D00A}"/>
                  </a:ext>
                </a:extLst>
              </p:cNvPr>
              <p:cNvSpPr>
                <a:spLocks noGrp="1"/>
              </p:cNvSpPr>
              <p:nvPr>
                <p:ph idx="1"/>
              </p:nvPr>
            </p:nvSpPr>
            <p:spPr/>
            <p:txBody>
              <a:bodyPr/>
              <a:lstStyle/>
              <a:p>
                <a:r>
                  <a:rPr lang="es-ES" dirty="0"/>
                  <a:t>¿Cuánto se tarda en llegar al equilibrio?</a:t>
                </a:r>
              </a:p>
              <a:p>
                <a:pPr marL="0" indent="0">
                  <a:buNone/>
                </a:pPr>
                <a:endParaRPr lang="es-ES" dirty="0"/>
              </a:p>
              <a:p>
                <a:r>
                  <a:rPr lang="es-ES" sz="1800" dirty="0"/>
                  <a:t>Depende de la velocidad de arrastre, recordemos que esta se expresa como:</a:t>
                </a:r>
              </a:p>
              <a:p>
                <a:pPr marL="0" indent="0">
                  <a:buNone/>
                </a:pPr>
                <a14:m>
                  <m:oMathPara xmlns:m="http://schemas.openxmlformats.org/officeDocument/2006/math">
                    <m:oMathParaPr>
                      <m:jc m:val="centerGroup"/>
                    </m:oMathParaPr>
                    <m:oMath xmlns:m="http://schemas.openxmlformats.org/officeDocument/2006/math">
                      <m:sSub>
                        <m:sSubPr>
                          <m:ctrlPr>
                            <a:rPr lang="es-ES" sz="1200" i="1" smtClean="0">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𝑑𝑟𝑖𝑓𝑡</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rPr>
                          </m:ctrlPr>
                        </m:fPr>
                        <m:num>
                          <m:r>
                            <a:rPr lang="es-ES" sz="1800" i="1">
                              <a:effectLst/>
                              <a:latin typeface="Cambria Math" panose="02040503050406030204" pitchFamily="18" charset="0"/>
                              <a:ea typeface="Calibri" panose="020F0502020204030204" pitchFamily="34" charset="0"/>
                              <a:cs typeface="Times New Roman" panose="02020603050405020304" pitchFamily="18" charset="0"/>
                            </a:rPr>
                            <m:t>𝑓</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𝜁</m:t>
                          </m:r>
                        </m:den>
                      </m:f>
                      <m:r>
                        <a:rPr lang="es-E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𝑑𝑟𝑖𝑓𝑡</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rPr>
                          </m:ctrlPr>
                        </m:fPr>
                        <m:num>
                          <m:sSub>
                            <m:sSubPr>
                              <m:ctrlPr>
                                <a:rPr lang="es-ES" sz="1200" i="1">
                                  <a:effectLst/>
                                  <a:latin typeface="Cambria Math" panose="02040503050406030204" pitchFamily="18" charset="0"/>
                                </a:rPr>
                              </m:ctrlPr>
                            </m:sSubPr>
                            <m:e>
                              <m:r>
                                <a:rPr lang="es-ES"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es-ES" sz="1800" i="1">
                                  <a:effectLst/>
                                  <a:latin typeface="Cambria Math" panose="02040503050406030204" pitchFamily="18" charset="0"/>
                                  <a:ea typeface="Calibri" panose="020F0502020204030204" pitchFamily="34" charset="0"/>
                                  <a:cs typeface="Times New Roman" panose="02020603050405020304" pitchFamily="18" charset="0"/>
                                </a:rPr>
                                <m:t>𝑛𝑒𝑡</m:t>
                              </m:r>
                            </m:sub>
                          </m:sSub>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r>
                            <a:rPr lang="es-ES" sz="1800" i="1">
                              <a:effectLst/>
                              <a:latin typeface="Cambria Math" panose="02040503050406030204" pitchFamily="18" charset="0"/>
                              <a:ea typeface="Calibri" panose="020F0502020204030204" pitchFamily="34" charset="0"/>
                              <a:cs typeface="Times New Roman" panose="02020603050405020304" pitchFamily="18" charset="0"/>
                            </a:rPr>
                            <m:t>𝑔</m:t>
                          </m:r>
                        </m:num>
                        <m:den>
                          <m:r>
                            <a:rPr lang="es-ES" sz="1800" i="1">
                              <a:effectLst/>
                              <a:latin typeface="Cambria Math" panose="02040503050406030204" pitchFamily="18" charset="0"/>
                              <a:ea typeface="Calibri" panose="020F0502020204030204" pitchFamily="34" charset="0"/>
                              <a:cs typeface="Times New Roman" panose="02020603050405020304" pitchFamily="18" charset="0"/>
                            </a:rPr>
                            <m:t>𝜁</m:t>
                          </m:r>
                        </m:den>
                      </m:f>
                      <m:r>
                        <a:rPr lang="es-ES" sz="1800" i="1">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s-ES" sz="1800" dirty="0"/>
              </a:p>
              <a:p>
                <a:r>
                  <a:rPr lang="es-ES" sz="1800" dirty="0"/>
                  <a:t>Vamos a calcular una constante que tenga unidades de tiempo que pueda ser universal para todas las partículas y que no nos dependa de la gravedad:</a:t>
                </a:r>
              </a:p>
              <a:p>
                <a:pPr marL="0" indent="0">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𝑠</m:t>
                      </m:r>
                      <m:r>
                        <a:rPr lang="es-ES" sz="1800" i="1">
                          <a:latin typeface="Cambria Math" panose="02040503050406030204" pitchFamily="18" charset="0"/>
                        </a:rPr>
                        <m:t>=</m:t>
                      </m:r>
                      <m:f>
                        <m:fPr>
                          <m:ctrlPr>
                            <a:rPr lang="es-ES" sz="1800" i="1">
                              <a:latin typeface="Cambria Math" panose="02040503050406030204" pitchFamily="18" charset="0"/>
                            </a:rPr>
                          </m:ctrlPr>
                        </m:fPr>
                        <m:num>
                          <m:sSub>
                            <m:sSubPr>
                              <m:ctrlPr>
                                <a:rPr lang="es-ES" sz="1800" i="1">
                                  <a:latin typeface="Cambria Math" panose="02040503050406030204" pitchFamily="18" charset="0"/>
                                </a:rPr>
                              </m:ctrlPr>
                            </m:sSubPr>
                            <m:e>
                              <m:r>
                                <a:rPr lang="es-ES" sz="1800" i="1">
                                  <a:latin typeface="Cambria Math" panose="02040503050406030204" pitchFamily="18" charset="0"/>
                                </a:rPr>
                                <m:t>𝑣</m:t>
                              </m:r>
                            </m:e>
                            <m:sub>
                              <m:r>
                                <a:rPr lang="es-ES" sz="1800" i="1">
                                  <a:latin typeface="Cambria Math" panose="02040503050406030204" pitchFamily="18" charset="0"/>
                                </a:rPr>
                                <m:t>𝑑𝑟𝑖𝑓𝑡</m:t>
                              </m:r>
                            </m:sub>
                          </m:sSub>
                        </m:num>
                        <m:den>
                          <m:r>
                            <a:rPr lang="es-ES" sz="1800" i="1">
                              <a:latin typeface="Cambria Math" panose="02040503050406030204" pitchFamily="18" charset="0"/>
                            </a:rPr>
                            <m:t>𝑔</m:t>
                          </m:r>
                        </m:den>
                      </m:f>
                      <m:r>
                        <a:rPr lang="es-ES" sz="1800" i="1">
                          <a:latin typeface="Cambria Math" panose="02040503050406030204" pitchFamily="18" charset="0"/>
                        </a:rPr>
                        <m:t>=</m:t>
                      </m:r>
                      <m:f>
                        <m:fPr>
                          <m:ctrlPr>
                            <a:rPr lang="es-ES" sz="1800" i="1">
                              <a:latin typeface="Cambria Math" panose="02040503050406030204" pitchFamily="18" charset="0"/>
                            </a:rPr>
                          </m:ctrlPr>
                        </m:fPr>
                        <m:num>
                          <m:sSub>
                            <m:sSubPr>
                              <m:ctrlPr>
                                <a:rPr lang="es-ES" sz="1800" i="1">
                                  <a:latin typeface="Cambria Math" panose="02040503050406030204" pitchFamily="18" charset="0"/>
                                </a:rPr>
                              </m:ctrlPr>
                            </m:sSubPr>
                            <m:e>
                              <m:r>
                                <a:rPr lang="es-ES" sz="1800" i="1">
                                  <a:latin typeface="Cambria Math" panose="02040503050406030204" pitchFamily="18" charset="0"/>
                                </a:rPr>
                                <m:t>𝑚</m:t>
                              </m:r>
                            </m:e>
                            <m:sub>
                              <m:r>
                                <a:rPr lang="es-ES" sz="1800" i="1">
                                  <a:latin typeface="Cambria Math" panose="02040503050406030204" pitchFamily="18" charset="0"/>
                                </a:rPr>
                                <m:t>𝑛𝑒𝑡</m:t>
                              </m:r>
                            </m:sub>
                          </m:sSub>
                        </m:num>
                        <m:den>
                          <m:r>
                            <a:rPr lang="es-ES" sz="1800" i="1">
                              <a:latin typeface="Cambria Math" panose="02040503050406030204" pitchFamily="18" charset="0"/>
                            </a:rPr>
                            <m:t>𝜁</m:t>
                          </m:r>
                        </m:den>
                      </m:f>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dirty="0"/>
                  <a:t>Esta constante es la </a:t>
                </a:r>
                <a:r>
                  <a:rPr lang="es-ES" sz="1800" b="1" dirty="0"/>
                  <a:t>constante de sedimentación </a:t>
                </a:r>
                <a:r>
                  <a:rPr lang="es-ES" sz="1800" dirty="0"/>
                  <a:t>y se suele medir en </a:t>
                </a:r>
                <a:r>
                  <a:rPr lang="es-ES" sz="1800" dirty="0" err="1"/>
                  <a:t>svedbergs</a:t>
                </a:r>
                <a:r>
                  <a:rPr lang="es-ES" sz="1800" dirty="0"/>
                  <a:t>, </a:t>
                </a:r>
                <a14:m>
                  <m:oMath xmlns:m="http://schemas.openxmlformats.org/officeDocument/2006/math">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1</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𝑠𝑣</m:t>
                    </m:r>
                    <m:r>
                      <a:rPr lang="es-ES" sz="1800" i="1" kern="100" smtClean="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s-ES"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10</m:t>
                        </m:r>
                      </m:e>
                      <m: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−13</m:t>
                        </m:r>
                      </m:sup>
                    </m:sSup>
                    <m:r>
                      <a:rPr lang="es-ES" sz="1800" i="1" kern="100">
                        <a:effectLst/>
                        <a:latin typeface="Cambria Math" panose="02040503050406030204" pitchFamily="18" charset="0"/>
                        <a:ea typeface="Calibri" panose="020F0502020204030204" pitchFamily="34" charset="0"/>
                        <a:cs typeface="Times New Roman" panose="02020603050405020304" pitchFamily="18" charset="0"/>
                      </a:rPr>
                      <m:t>𝑠</m:t>
                    </m:r>
                  </m:oMath>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1076A92D-862F-26E0-CBD5-6D210EB6D00A}"/>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426688638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10BEE2-D040-B2F1-50C5-C590968FB65E}"/>
              </a:ext>
            </a:extLst>
          </p:cNvPr>
          <p:cNvSpPr>
            <a:spLocks noGrp="1"/>
          </p:cNvSpPr>
          <p:nvPr>
            <p:ph type="title"/>
          </p:nvPr>
        </p:nvSpPr>
        <p:spPr/>
        <p:txBody>
          <a:bodyPr/>
          <a:lstStyle/>
          <a:p>
            <a:r>
              <a:rPr lang="es-ES" dirty="0"/>
              <a:t>Fricción en fluidos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076A92D-862F-26E0-CBD5-6D210EB6D00A}"/>
                  </a:ext>
                </a:extLst>
              </p:cNvPr>
              <p:cNvSpPr>
                <a:spLocks noGrp="1"/>
              </p:cNvSpPr>
              <p:nvPr>
                <p:ph idx="1"/>
              </p:nvPr>
            </p:nvSpPr>
            <p:spPr/>
            <p:txBody>
              <a:bodyPr/>
              <a:lstStyle/>
              <a:p>
                <a:r>
                  <a:rPr lang="es-ES" dirty="0"/>
                  <a:t>¿Cuánto se tarda en llegar al equilibrio?</a:t>
                </a:r>
              </a:p>
              <a:p>
                <a:pPr marL="0" indent="0">
                  <a:buNone/>
                </a:pPr>
                <a:endParaRPr lang="es-ES" dirty="0"/>
              </a:p>
              <a:p>
                <a:r>
                  <a:rPr lang="es-ES" sz="1800" dirty="0"/>
                  <a:t>Supongamos que las partículas que estamos estudiando son esféricas, hemos visto que:</a:t>
                </a:r>
              </a:p>
              <a:p>
                <a:endParaRPr lang="es-ES" sz="1800" dirty="0"/>
              </a:p>
              <a:p>
                <a:pPr marL="0" indent="0">
                  <a:buNone/>
                </a:pPr>
                <a14:m>
                  <m:oMathPara xmlns:m="http://schemas.openxmlformats.org/officeDocument/2006/math">
                    <m:oMathParaPr>
                      <m:jc m:val="centerGroup"/>
                    </m:oMathParaPr>
                    <m:oMath xmlns:m="http://schemas.openxmlformats.org/officeDocument/2006/math">
                      <m:r>
                        <a:rPr lang="es-ES" i="1" kern="100" smtClean="0">
                          <a:effectLst/>
                          <a:latin typeface="Cambria Math" panose="02040503050406030204" pitchFamily="18" charset="0"/>
                          <a:ea typeface="Calibri" panose="020F0502020204030204" pitchFamily="34" charset="0"/>
                          <a:cs typeface="Times New Roman" panose="02020603050405020304" pitchFamily="18" charset="0"/>
                        </a:rPr>
                        <m:t>𝜁</m:t>
                      </m:r>
                      <m:r>
                        <a:rPr lang="es-ES" i="1" kern="100" smtClean="0">
                          <a:effectLst/>
                          <a:latin typeface="Cambria Math" panose="02040503050406030204" pitchFamily="18" charset="0"/>
                          <a:ea typeface="Calibri" panose="020F0502020204030204" pitchFamily="34" charset="0"/>
                          <a:cs typeface="Times New Roman" panose="02020603050405020304" pitchFamily="18" charset="0"/>
                        </a:rPr>
                        <m:t>=6 </m:t>
                      </m:r>
                      <m:r>
                        <a:rPr lang="es-ES" i="1" kern="100" smtClean="0">
                          <a:effectLst/>
                          <a:latin typeface="Cambria Math" panose="02040503050406030204" pitchFamily="18" charset="0"/>
                          <a:ea typeface="Calibri" panose="020F0502020204030204" pitchFamily="34" charset="0"/>
                          <a:cs typeface="Times New Roman" panose="02020603050405020304" pitchFamily="18" charset="0"/>
                        </a:rPr>
                        <m:t>𝜋</m:t>
                      </m:r>
                      <m:r>
                        <a:rPr lang="es-ES"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s-ES" b="0" i="1" kern="100" smtClean="0">
                          <a:effectLst/>
                          <a:latin typeface="Cambria Math" panose="02040503050406030204" pitchFamily="18" charset="0"/>
                          <a:ea typeface="Calibri" panose="020F0502020204030204" pitchFamily="34" charset="0"/>
                          <a:cs typeface="Times New Roman" panose="02020603050405020304" pitchFamily="18" charset="0"/>
                        </a:rPr>
                        <m:t>𝜂</m:t>
                      </m:r>
                      <m:r>
                        <a:rPr lang="es-ES"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s-ES" i="1" kern="100" smtClean="0">
                          <a:effectLst/>
                          <a:latin typeface="Cambria Math" panose="02040503050406030204" pitchFamily="18" charset="0"/>
                          <a:ea typeface="Calibri" panose="020F0502020204030204" pitchFamily="34" charset="0"/>
                          <a:cs typeface="Times New Roman" panose="02020603050405020304" pitchFamily="18" charset="0"/>
                        </a:rPr>
                        <m:t>𝑟</m:t>
                      </m:r>
                    </m:oMath>
                  </m:oMathPara>
                </a14:m>
                <a:endParaRPr lang="es-ES"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Por lo que la constante de sedimentación la podemos escribir como:</a:t>
                </a: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𝑠</m:t>
                      </m:r>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𝑚</m:t>
                          </m:r>
                          <m:r>
                            <a:rPr lang="es-ES" i="1">
                              <a:latin typeface="Cambria Math" panose="02040503050406030204" pitchFamily="18" charset="0"/>
                            </a:rPr>
                            <m:t>−</m:t>
                          </m:r>
                          <m:r>
                            <a:rPr lang="es-ES" i="1">
                              <a:latin typeface="Cambria Math" panose="02040503050406030204" pitchFamily="18" charset="0"/>
                            </a:rPr>
                            <m:t>𝑉</m:t>
                          </m:r>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𝜌</m:t>
                              </m:r>
                            </m:e>
                            <m:sub>
                              <m:r>
                                <a:rPr lang="es-ES" i="1">
                                  <a:latin typeface="Cambria Math" panose="02040503050406030204" pitchFamily="18" charset="0"/>
                                </a:rPr>
                                <m:t>𝑚</m:t>
                              </m:r>
                            </m:sub>
                          </m:sSub>
                        </m:num>
                        <m:den>
                          <m:r>
                            <a:rPr lang="es-ES" i="1">
                              <a:latin typeface="Cambria Math" panose="02040503050406030204" pitchFamily="18" charset="0"/>
                            </a:rPr>
                            <m:t>6 </m:t>
                          </m:r>
                          <m:r>
                            <a:rPr lang="es-ES" i="1">
                              <a:latin typeface="Cambria Math" panose="02040503050406030204" pitchFamily="18" charset="0"/>
                            </a:rPr>
                            <m:t>𝜋</m:t>
                          </m:r>
                          <m:r>
                            <a:rPr lang="es-ES" i="1">
                              <a:latin typeface="Cambria Math" panose="02040503050406030204" pitchFamily="18" charset="0"/>
                            </a:rPr>
                            <m:t> </m:t>
                          </m:r>
                          <m:r>
                            <a:rPr lang="es-ES" b="0" i="1" smtClean="0">
                              <a:latin typeface="Cambria Math" panose="02040503050406030204" pitchFamily="18" charset="0"/>
                            </a:rPr>
                            <m:t>𝜂</m:t>
                          </m:r>
                          <m:r>
                            <a:rPr lang="es-ES" i="1">
                              <a:latin typeface="Cambria Math" panose="02040503050406030204" pitchFamily="18" charset="0"/>
                            </a:rPr>
                            <m:t> </m:t>
                          </m:r>
                          <m:r>
                            <a:rPr lang="es-ES" i="1">
                              <a:latin typeface="Cambria Math" panose="02040503050406030204" pitchFamily="18" charset="0"/>
                            </a:rPr>
                            <m:t>𝑟</m:t>
                          </m:r>
                        </m:den>
                      </m:f>
                    </m:oMath>
                  </m:oMathPara>
                </a14:m>
                <a:endParaRPr lang="es-ES" dirty="0"/>
              </a:p>
              <a:p>
                <a:pPr marL="0" indent="0">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1076A92D-862F-26E0-CBD5-6D210EB6D00A}"/>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s-ES">
                    <a:noFill/>
                  </a:rPr>
                  <a:t> </a:t>
                </a:r>
              </a:p>
            </p:txBody>
          </p:sp>
        </mc:Fallback>
      </mc:AlternateContent>
    </p:spTree>
    <p:extLst>
      <p:ext uri="{BB962C8B-B14F-4D97-AF65-F5344CB8AC3E}">
        <p14:creationId xmlns:p14="http://schemas.microsoft.com/office/powerpoint/2010/main" val="8181019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10BEE2-D040-B2F1-50C5-C590968FB65E}"/>
              </a:ext>
            </a:extLst>
          </p:cNvPr>
          <p:cNvSpPr>
            <a:spLocks noGrp="1"/>
          </p:cNvSpPr>
          <p:nvPr>
            <p:ph type="title"/>
          </p:nvPr>
        </p:nvSpPr>
        <p:spPr/>
        <p:txBody>
          <a:bodyPr/>
          <a:lstStyle/>
          <a:p>
            <a:r>
              <a:rPr lang="es-ES" dirty="0"/>
              <a:t>Fricción en fluidos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076A92D-862F-26E0-CBD5-6D210EB6D00A}"/>
                  </a:ext>
                </a:extLst>
              </p:cNvPr>
              <p:cNvSpPr>
                <a:spLocks noGrp="1"/>
              </p:cNvSpPr>
              <p:nvPr>
                <p:ph idx="1"/>
              </p:nvPr>
            </p:nvSpPr>
            <p:spPr/>
            <p:txBody>
              <a:bodyPr>
                <a:normAutofit lnSpcReduction="10000"/>
              </a:bodyPr>
              <a:lstStyle/>
              <a:p>
                <a:r>
                  <a:rPr lang="es-ES" dirty="0"/>
                  <a:t>¿Cuánto se tarda en llegar al equilibrio?</a:t>
                </a:r>
              </a:p>
              <a:p>
                <a:pPr marL="0" indent="0">
                  <a:buNone/>
                </a:pPr>
                <a:endParaRPr lang="es-ES" dirty="0"/>
              </a:p>
              <a:p>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Constante de sedimentación para partículas esféricas:</a:t>
                </a:r>
              </a:p>
              <a:p>
                <a:pPr marL="0" indent="0">
                  <a:buNone/>
                </a:pPr>
                <a:endParaRPr lang="es-ES" sz="1800" i="1" dirty="0"/>
              </a:p>
              <a:p>
                <a:pPr marL="0" indent="0">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𝑠</m:t>
                      </m:r>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𝑚</m:t>
                          </m:r>
                          <m:r>
                            <a:rPr lang="es-ES" sz="1800" i="1">
                              <a:latin typeface="Cambria Math" panose="02040503050406030204" pitchFamily="18" charset="0"/>
                            </a:rPr>
                            <m:t>−</m:t>
                          </m:r>
                          <m:r>
                            <a:rPr lang="es-ES" sz="1800" i="1">
                              <a:latin typeface="Cambria Math" panose="02040503050406030204" pitchFamily="18" charset="0"/>
                            </a:rPr>
                            <m:t>𝑉</m:t>
                          </m:r>
                          <m:r>
                            <a:rPr lang="es-ES" sz="1800" i="1">
                              <a:latin typeface="Cambria Math" panose="02040503050406030204" pitchFamily="18" charset="0"/>
                            </a:rPr>
                            <m:t> </m:t>
                          </m:r>
                          <m:sSub>
                            <m:sSubPr>
                              <m:ctrlPr>
                                <a:rPr lang="es-ES" sz="1800" i="1">
                                  <a:latin typeface="Cambria Math" panose="02040503050406030204" pitchFamily="18" charset="0"/>
                                </a:rPr>
                              </m:ctrlPr>
                            </m:sSubPr>
                            <m:e>
                              <m:r>
                                <a:rPr lang="es-ES" sz="1800" i="1">
                                  <a:latin typeface="Cambria Math" panose="02040503050406030204" pitchFamily="18" charset="0"/>
                                </a:rPr>
                                <m:t>𝜌</m:t>
                              </m:r>
                            </m:e>
                            <m:sub>
                              <m:r>
                                <a:rPr lang="es-ES" sz="1800" i="1">
                                  <a:latin typeface="Cambria Math" panose="02040503050406030204" pitchFamily="18" charset="0"/>
                                </a:rPr>
                                <m:t>𝑚</m:t>
                              </m:r>
                            </m:sub>
                          </m:sSub>
                        </m:num>
                        <m:den>
                          <m:r>
                            <a:rPr lang="es-ES" sz="1800" i="1">
                              <a:latin typeface="Cambria Math" panose="02040503050406030204" pitchFamily="18" charset="0"/>
                            </a:rPr>
                            <m:t>6 </m:t>
                          </m:r>
                          <m:r>
                            <a:rPr lang="es-ES" sz="1800" i="1">
                              <a:latin typeface="Cambria Math" panose="02040503050406030204" pitchFamily="18" charset="0"/>
                            </a:rPr>
                            <m:t>𝜋</m:t>
                          </m:r>
                          <m:r>
                            <a:rPr lang="es-ES" sz="1800" i="1">
                              <a:latin typeface="Cambria Math" panose="02040503050406030204" pitchFamily="18" charset="0"/>
                            </a:rPr>
                            <m:t> </m:t>
                          </m:r>
                          <m:r>
                            <a:rPr lang="es-ES" sz="1800" i="1">
                              <a:latin typeface="Cambria Math" panose="02040503050406030204" pitchFamily="18" charset="0"/>
                            </a:rPr>
                            <m:t>𝜇</m:t>
                          </m:r>
                          <m:r>
                            <a:rPr lang="es-ES" sz="1800" i="1">
                              <a:latin typeface="Cambria Math" panose="02040503050406030204" pitchFamily="18" charset="0"/>
                            </a:rPr>
                            <m:t> </m:t>
                          </m:r>
                          <m:r>
                            <a:rPr lang="es-ES" sz="1800" i="1">
                              <a:latin typeface="Cambria Math" panose="02040503050406030204" pitchFamily="18" charset="0"/>
                            </a:rPr>
                            <m:t>𝑟</m:t>
                          </m:r>
                        </m:den>
                      </m:f>
                    </m:oMath>
                  </m:oMathPara>
                </a14:m>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ES" sz="1800" kern="100" dirty="0">
                    <a:effectLst/>
                    <a:latin typeface="Calibri" panose="020F0502020204030204" pitchFamily="34" charset="0"/>
                    <a:ea typeface="Calibri" panose="020F0502020204030204" pitchFamily="34" charset="0"/>
                    <a:cs typeface="Times New Roman" panose="02020603050405020304" pitchFamily="18" charset="0"/>
                  </a:rPr>
                  <a:t>A partir de </a:t>
                </a:r>
                <a:r>
                  <a:rPr lang="es-ES" sz="1800" kern="100" dirty="0">
                    <a:latin typeface="Calibri" panose="020F0502020204030204" pitchFamily="34" charset="0"/>
                    <a:ea typeface="Calibri" panose="020F0502020204030204" pitchFamily="34" charset="0"/>
                    <a:cs typeface="Times New Roman" panose="02020603050405020304" pitchFamily="18" charset="0"/>
                  </a:rPr>
                  <a:t>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sta fórmula </a:t>
                </a:r>
                <a:r>
                  <a:rPr lang="es-ES" sz="1800" kern="100" dirty="0">
                    <a:latin typeface="Calibri" panose="020F0502020204030204" pitchFamily="34" charset="0"/>
                    <a:ea typeface="Calibri" panose="020F0502020204030204" pitchFamily="34" charset="0"/>
                    <a:cs typeface="Times New Roman" panose="02020603050405020304" pitchFamily="18" charset="0"/>
                  </a:rPr>
                  <a:t>¿Q</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ué es cierto?</a:t>
                </a:r>
              </a:p>
              <a:p>
                <a:pPr marL="342900" indent="-342900">
                  <a:buAutoNum type="alphaUcParenR"/>
                </a:pPr>
                <a:r>
                  <a:rPr lang="es-ES" sz="1800" kern="100" dirty="0">
                    <a:latin typeface="Calibri" panose="020F0502020204030204" pitchFamily="34" charset="0"/>
                    <a:ea typeface="Calibri" panose="020F0502020204030204" pitchFamily="34" charset="0"/>
                    <a:cs typeface="Times New Roman" panose="02020603050405020304" pitchFamily="18" charset="0"/>
                  </a:rPr>
                  <a:t>El tiempo que tardan las partículas en llegar al equilibrio es siempre el mismo independientemente del líquido en el que están suspendidas.</a:t>
                </a:r>
              </a:p>
              <a:p>
                <a:pPr marL="342900" indent="-342900">
                  <a:buAutoNum type="alphaUcParen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El tiempo que tardan las partículas en llegar al equilibrio depende de la viscosidad del fluido.</a:t>
                </a:r>
              </a:p>
              <a:p>
                <a:pPr marL="342900" indent="-342900">
                  <a:buFont typeface="Arial" panose="020B0604020202020204" pitchFamily="34" charset="0"/>
                  <a:buAutoNum type="alphaUcParenR"/>
                </a:pPr>
                <a:r>
                  <a:rPr lang="es-ES" sz="1800" kern="100" dirty="0">
                    <a:latin typeface="Calibri" panose="020F0502020204030204" pitchFamily="34" charset="0"/>
                    <a:ea typeface="Calibri" panose="020F0502020204030204" pitchFamily="34" charset="0"/>
                    <a:cs typeface="Times New Roman" panose="02020603050405020304" pitchFamily="18" charset="0"/>
                  </a:rPr>
                  <a:t>El tiempo que tardan las partículas en alcanzar el equilibrio depende de la aceleración de la gravedad</a:t>
                </a:r>
              </a:p>
              <a:p>
                <a:pPr marL="0" indent="0">
                  <a:buNone/>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1076A92D-862F-26E0-CBD5-6D210EB6D00A}"/>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s-ES">
                    <a:noFill/>
                  </a:rPr>
                  <a:t> </a:t>
                </a:r>
              </a:p>
            </p:txBody>
          </p:sp>
        </mc:Fallback>
      </mc:AlternateContent>
      <p:sp>
        <p:nvSpPr>
          <p:cNvPr id="4" name="Marcador de contenido 2">
            <a:extLst>
              <a:ext uri="{FF2B5EF4-FFF2-40B4-BE49-F238E27FC236}">
                <a16:creationId xmlns:a16="http://schemas.microsoft.com/office/drawing/2014/main" id="{92DF0F2A-2F33-6F30-7474-10C6CFC208A0}"/>
              </a:ext>
            </a:extLst>
          </p:cNvPr>
          <p:cNvSpPr txBox="1">
            <a:spLocks/>
          </p:cNvSpPr>
          <p:nvPr/>
        </p:nvSpPr>
        <p:spPr>
          <a:xfrm>
            <a:off x="838200" y="218481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lphaUcParenR"/>
            </a:pPr>
            <a:endParaRPr lang="es-E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AutoNum type="alphaUcParenR"/>
            </a:pPr>
            <a:endParaRPr lang="es-E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AutoNum type="alphaUcParenR"/>
            </a:pPr>
            <a:endParaRPr lang="es-E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AutoNum type="alphaUcParenR"/>
            </a:pPr>
            <a:endParaRPr lang="es-E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AutoNum type="alphaUcParenR"/>
            </a:pPr>
            <a:endParaRPr lang="es-ES" sz="19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AutoNum type="alphaUcParenR"/>
            </a:pPr>
            <a:endParaRPr lang="es-E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AutoNum type="alphaUcParenR"/>
            </a:pPr>
            <a:r>
              <a:rPr lang="es-E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p>
          <a:p>
            <a:pPr marL="342900" indent="-342900">
              <a:buFont typeface="Arial" panose="020B0604020202020204" pitchFamily="34" charset="0"/>
              <a:buAutoNum type="alphaUcParenR"/>
            </a:pPr>
            <a:r>
              <a:rPr lang="es-ES" sz="1800"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El tiempo que tardan las partículas en llegar al equilibrio depende de la viscosidad del fluido.</a:t>
            </a:r>
          </a:p>
        </p:txBody>
      </p:sp>
    </p:spTree>
    <p:extLst>
      <p:ext uri="{BB962C8B-B14F-4D97-AF65-F5344CB8AC3E}">
        <p14:creationId xmlns:p14="http://schemas.microsoft.com/office/powerpoint/2010/main" val="1241952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10BEE2-D040-B2F1-50C5-C590968FB65E}"/>
              </a:ext>
            </a:extLst>
          </p:cNvPr>
          <p:cNvSpPr>
            <a:spLocks noGrp="1"/>
          </p:cNvSpPr>
          <p:nvPr>
            <p:ph type="title"/>
          </p:nvPr>
        </p:nvSpPr>
        <p:spPr/>
        <p:txBody>
          <a:bodyPr/>
          <a:lstStyle/>
          <a:p>
            <a:r>
              <a:rPr lang="es-ES" dirty="0"/>
              <a:t>Número de Reynolds</a:t>
            </a:r>
          </a:p>
        </p:txBody>
      </p:sp>
      <p:sp>
        <p:nvSpPr>
          <p:cNvPr id="3" name="Marcador de contenido 2">
            <a:extLst>
              <a:ext uri="{FF2B5EF4-FFF2-40B4-BE49-F238E27FC236}">
                <a16:creationId xmlns:a16="http://schemas.microsoft.com/office/drawing/2014/main" id="{1076A92D-862F-26E0-CBD5-6D210EB6D00A}"/>
              </a:ext>
            </a:extLst>
          </p:cNvPr>
          <p:cNvSpPr>
            <a:spLocks noGrp="1"/>
          </p:cNvSpPr>
          <p:nvPr>
            <p:ph idx="1"/>
          </p:nvPr>
        </p:nvSpPr>
        <p:spPr/>
        <p:txBody>
          <a:bodyPr/>
          <a:lstStyle/>
          <a:p>
            <a:pPr marL="0" indent="0">
              <a:buNone/>
            </a:pPr>
            <a:endParaRPr lang="es-ES" sz="1400" dirty="0"/>
          </a:p>
          <a:p>
            <a:pPr marL="0" indent="0">
              <a:buNone/>
            </a:pPr>
            <a:endParaRPr lang="es-ES" dirty="0"/>
          </a:p>
          <a:p>
            <a:r>
              <a:rPr lang="en-US" dirty="0">
                <a:hlinkClick r:id="rId2"/>
              </a:rPr>
              <a:t>Unmixing Color Machine (Ultra Laminar Reversible Flow) - Smarter Every Day 217 (youtube.com)</a:t>
            </a:r>
            <a:endParaRPr lang="es-ES" dirty="0"/>
          </a:p>
        </p:txBody>
      </p:sp>
    </p:spTree>
    <p:extLst>
      <p:ext uri="{BB962C8B-B14F-4D97-AF65-F5344CB8AC3E}">
        <p14:creationId xmlns:p14="http://schemas.microsoft.com/office/powerpoint/2010/main" val="1595024488"/>
      </p:ext>
    </p:extLst>
  </p:cSld>
  <p:clrMapOvr>
    <a:masterClrMapping/>
  </p:clrMapOvr>
  <p:transition spd="slow">
    <p:push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26632</TotalTime>
  <Words>2948</Words>
  <Application>Microsoft Office PowerPoint</Application>
  <PresentationFormat>Panorámica</PresentationFormat>
  <Paragraphs>358</Paragraphs>
  <Slides>47</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47</vt:i4>
      </vt:variant>
    </vt:vector>
  </HeadingPairs>
  <TitlesOfParts>
    <vt:vector size="55" baseType="lpstr">
      <vt:lpstr>Aptos</vt:lpstr>
      <vt:lpstr>Aptos Display</vt:lpstr>
      <vt:lpstr>Arial</vt:lpstr>
      <vt:lpstr>Calibri</vt:lpstr>
      <vt:lpstr>Cambria Math</vt:lpstr>
      <vt:lpstr>Symbol</vt:lpstr>
      <vt:lpstr>Times New Roman</vt:lpstr>
      <vt:lpstr>Tema de Office</vt:lpstr>
      <vt:lpstr>T3 Microfluídica</vt:lpstr>
      <vt:lpstr>Microfluídica</vt:lpstr>
      <vt:lpstr>Fricción en fluidos</vt:lpstr>
      <vt:lpstr>Fricción en fluidos</vt:lpstr>
      <vt:lpstr>Fricción en fluidos</vt:lpstr>
      <vt:lpstr>Fricción en fluidos</vt:lpstr>
      <vt:lpstr>Fricción en fluidos</vt:lpstr>
      <vt:lpstr>Fricción en fluidos</vt:lpstr>
      <vt:lpstr>Número de Reynolds</vt:lpstr>
      <vt:lpstr>Número de Reynolds</vt:lpstr>
      <vt:lpstr>Número de Reynolds</vt:lpstr>
      <vt:lpstr>Número de Reynolds</vt:lpstr>
      <vt:lpstr>Número de Reynolds</vt:lpstr>
      <vt:lpstr>Número de Reynolds</vt:lpstr>
      <vt:lpstr>Número de Reynolds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lpstr>Aplicaciones biológicas</vt:lpstr>
    </vt:vector>
  </TitlesOfParts>
  <Company>Fundacio Eurecat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Víctor Llamas Martínez</dc:creator>
  <cp:lastModifiedBy>Víctor Llamas Martínez</cp:lastModifiedBy>
  <cp:revision>24</cp:revision>
  <dcterms:created xsi:type="dcterms:W3CDTF">2024-08-28T16:53:23Z</dcterms:created>
  <dcterms:modified xsi:type="dcterms:W3CDTF">2024-10-15T18:53:34Z</dcterms:modified>
</cp:coreProperties>
</file>